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6" r:id="rId4"/>
  </p:sldMasterIdLst>
  <p:notesMasterIdLst>
    <p:notesMasterId r:id="rId66"/>
  </p:notesMasterIdLst>
  <p:handoutMasterIdLst>
    <p:handoutMasterId r:id="rId67"/>
  </p:handoutMasterIdLst>
  <p:sldIdLst>
    <p:sldId id="256" r:id="rId5"/>
    <p:sldId id="295" r:id="rId6"/>
    <p:sldId id="297" r:id="rId7"/>
    <p:sldId id="298" r:id="rId8"/>
    <p:sldId id="299" r:id="rId9"/>
    <p:sldId id="422" r:id="rId10"/>
    <p:sldId id="423" r:id="rId11"/>
    <p:sldId id="424" r:id="rId12"/>
    <p:sldId id="394" r:id="rId13"/>
    <p:sldId id="425" r:id="rId14"/>
    <p:sldId id="417" r:id="rId15"/>
    <p:sldId id="418" r:id="rId16"/>
    <p:sldId id="419" r:id="rId17"/>
    <p:sldId id="300" r:id="rId18"/>
    <p:sldId id="357" r:id="rId19"/>
    <p:sldId id="358" r:id="rId20"/>
    <p:sldId id="374" r:id="rId21"/>
    <p:sldId id="359" r:id="rId22"/>
    <p:sldId id="362" r:id="rId23"/>
    <p:sldId id="363" r:id="rId24"/>
    <p:sldId id="366" r:id="rId25"/>
    <p:sldId id="367" r:id="rId26"/>
    <p:sldId id="368" r:id="rId27"/>
    <p:sldId id="365" r:id="rId28"/>
    <p:sldId id="369" r:id="rId29"/>
    <p:sldId id="370" r:id="rId30"/>
    <p:sldId id="371" r:id="rId31"/>
    <p:sldId id="372" r:id="rId32"/>
    <p:sldId id="390" r:id="rId33"/>
    <p:sldId id="391" r:id="rId34"/>
    <p:sldId id="377" r:id="rId35"/>
    <p:sldId id="389" r:id="rId36"/>
    <p:sldId id="392" r:id="rId37"/>
    <p:sldId id="393" r:id="rId38"/>
    <p:sldId id="395" r:id="rId39"/>
    <p:sldId id="397" r:id="rId40"/>
    <p:sldId id="398" r:id="rId41"/>
    <p:sldId id="399" r:id="rId42"/>
    <p:sldId id="400" r:id="rId43"/>
    <p:sldId id="396" r:id="rId44"/>
    <p:sldId id="401" r:id="rId45"/>
    <p:sldId id="402" r:id="rId46"/>
    <p:sldId id="403" r:id="rId47"/>
    <p:sldId id="404" r:id="rId48"/>
    <p:sldId id="407" r:id="rId49"/>
    <p:sldId id="409" r:id="rId50"/>
    <p:sldId id="408" r:id="rId51"/>
    <p:sldId id="410" r:id="rId52"/>
    <p:sldId id="344" r:id="rId53"/>
    <p:sldId id="346" r:id="rId54"/>
    <p:sldId id="347" r:id="rId55"/>
    <p:sldId id="348" r:id="rId56"/>
    <p:sldId id="414" r:id="rId57"/>
    <p:sldId id="413" r:id="rId58"/>
    <p:sldId id="384" r:id="rId59"/>
    <p:sldId id="350" r:id="rId60"/>
    <p:sldId id="415" r:id="rId61"/>
    <p:sldId id="416" r:id="rId62"/>
    <p:sldId id="283" r:id="rId63"/>
    <p:sldId id="354" r:id="rId64"/>
    <p:sldId id="276" r:id="rId6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  <a:srgbClr val="9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2024-04-03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2024-04-03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2090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9670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701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91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355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9641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3951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358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507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997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3857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135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3824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202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16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1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1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4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1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1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7" y="2531837"/>
            <a:ext cx="2190751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10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7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1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6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1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6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1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700" y="4824192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2pPr>
            <a:lvl3pPr marL="914354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3pPr>
            <a:lvl4pPr marL="1371532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4pPr>
            <a:lvl5pPr marL="1828709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700" y="5280767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2pPr>
            <a:lvl3pPr marL="914354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3pPr>
            <a:lvl4pPr marL="1371532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4pPr>
            <a:lvl5pPr marL="1828709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3" y="4824192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2000" cap="all" spc="51" baseline="0">
                <a:solidFill>
                  <a:schemeClr val="bg1"/>
                </a:solidFill>
              </a:defRPr>
            </a:lvl2pPr>
            <a:lvl3pPr marL="914354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3pPr>
            <a:lvl4pPr marL="1371532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4pPr>
            <a:lvl5pPr marL="1828709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3" y="5280767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 algn="ctr">
              <a:lnSpc>
                <a:spcPct val="100000"/>
              </a:lnSpc>
              <a:buNone/>
              <a:defRPr sz="1400" cap="none" spc="5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354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3pPr>
            <a:lvl4pPr marL="1371532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4pPr>
            <a:lvl5pPr marL="1828709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2" y="4824192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2pPr>
            <a:lvl3pPr marL="914354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3pPr>
            <a:lvl4pPr marL="1371532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4pPr>
            <a:lvl5pPr marL="1828709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2" y="5280767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2pPr>
            <a:lvl3pPr marL="914354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3pPr>
            <a:lvl4pPr marL="1371532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4pPr>
            <a:lvl5pPr marL="1828709" indent="0">
              <a:lnSpc>
                <a:spcPct val="100000"/>
              </a:lnSpc>
              <a:buNone/>
              <a:defRPr sz="1400" spc="51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81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2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2" y="3834610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354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532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709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10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354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532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709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7" y="0"/>
            <a:ext cx="4368031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5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5" y="2469519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5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5" y="46691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51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buNone/>
              <a:defRPr sz="1800"/>
            </a:lvl2pPr>
            <a:lvl3pPr marL="914354" indent="0">
              <a:buNone/>
              <a:defRPr sz="1600"/>
            </a:lvl3pPr>
            <a:lvl4pPr marL="1371532" indent="0">
              <a:buNone/>
              <a:defRPr sz="1400"/>
            </a:lvl4pPr>
            <a:lvl5pPr marL="1828709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2" y="2286002"/>
            <a:ext cx="6094271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6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7" y="2779717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354" indent="0">
              <a:buNone/>
              <a:defRPr sz="105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532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709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3057683"/>
            <a:ext cx="12191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sz="1800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" y="0"/>
            <a:ext cx="704851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1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3" y="2886078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60" y="5084528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3" y="5464118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7" y="2886078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10" y="5099210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5" y="5478800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81" y="2886078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4" y="5099210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9" y="5478800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61" y="2886078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8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9" y="5464118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1" y="0"/>
            <a:ext cx="4857751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49" y="4"/>
            <a:ext cx="704851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1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82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42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1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3" y="366906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5" y="3796722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5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7" y="366906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2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5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7" y="3654382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42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1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3" y="552790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5" y="565556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5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7" y="552790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9" y="565556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5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7" y="551321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1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1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7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" y="4"/>
            <a:ext cx="1238251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" y="4"/>
            <a:ext cx="3790951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1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buNone/>
              <a:defRPr sz="1600"/>
            </a:lvl2pPr>
            <a:lvl3pPr marL="914354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2" y="3788814"/>
            <a:ext cx="2330727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2" y="4464814"/>
            <a:ext cx="2330727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2" y="5120726"/>
            <a:ext cx="2330727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/>
            </a:lvl2pPr>
            <a:lvl3pPr marL="914354" indent="0">
              <a:lnSpc>
                <a:spcPct val="100000"/>
              </a:lnSpc>
              <a:buNone/>
              <a:defRPr sz="1400" spc="51" baseline="0"/>
            </a:lvl3pPr>
            <a:lvl4pPr marL="1371532" indent="0">
              <a:lnSpc>
                <a:spcPct val="100000"/>
              </a:lnSpc>
              <a:buNone/>
              <a:defRPr sz="1400" spc="51" baseline="0"/>
            </a:lvl4pPr>
            <a:lvl5pPr marL="1828709" indent="0">
              <a:lnSpc>
                <a:spcPct val="100000"/>
              </a:lnSpc>
              <a:buNone/>
              <a:defRPr sz="1400" spc="51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buNone/>
              <a:defRPr sz="1600"/>
            </a:lvl2pPr>
            <a:lvl3pPr marL="914354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7" y="3788814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7" y="4464814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7" y="5120726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/>
            </a:lvl2pPr>
            <a:lvl3pPr marL="914354" indent="0">
              <a:lnSpc>
                <a:spcPct val="100000"/>
              </a:lnSpc>
              <a:buNone/>
              <a:defRPr sz="1400" spc="51" baseline="0"/>
            </a:lvl3pPr>
            <a:lvl4pPr marL="1371532" indent="0">
              <a:lnSpc>
                <a:spcPct val="100000"/>
              </a:lnSpc>
              <a:buNone/>
              <a:defRPr sz="1400" spc="51" baseline="0"/>
            </a:lvl4pPr>
            <a:lvl5pPr marL="1828709" indent="0">
              <a:lnSpc>
                <a:spcPct val="100000"/>
              </a:lnSpc>
              <a:buNone/>
              <a:defRPr sz="1400" spc="51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buNone/>
              <a:defRPr sz="1600"/>
            </a:lvl2pPr>
            <a:lvl3pPr marL="914354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11" y="3788814"/>
            <a:ext cx="2330727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11" y="4464814"/>
            <a:ext cx="2330727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11" y="5120726"/>
            <a:ext cx="2330727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/>
            </a:lvl2pPr>
            <a:lvl3pPr marL="914354" indent="0">
              <a:lnSpc>
                <a:spcPct val="100000"/>
              </a:lnSpc>
              <a:buNone/>
              <a:defRPr sz="1400" spc="51" baseline="0"/>
            </a:lvl3pPr>
            <a:lvl4pPr marL="1371532" indent="0">
              <a:lnSpc>
                <a:spcPct val="100000"/>
              </a:lnSpc>
              <a:buNone/>
              <a:defRPr sz="1400" spc="51" baseline="0"/>
            </a:lvl4pPr>
            <a:lvl5pPr marL="1828709" indent="0">
              <a:lnSpc>
                <a:spcPct val="100000"/>
              </a:lnSpc>
              <a:buNone/>
              <a:defRPr sz="1400" spc="51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buNone/>
              <a:defRPr sz="1600"/>
            </a:lvl2pPr>
            <a:lvl3pPr marL="914354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5" y="3788460"/>
            <a:ext cx="2330727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5" y="4464458"/>
            <a:ext cx="2330727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5" y="5120370"/>
            <a:ext cx="2330727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/>
            </a:lvl2pPr>
            <a:lvl3pPr marL="914354" indent="0">
              <a:lnSpc>
                <a:spcPct val="100000"/>
              </a:lnSpc>
              <a:buNone/>
              <a:defRPr sz="1400" spc="51" baseline="0"/>
            </a:lvl3pPr>
            <a:lvl4pPr marL="1371532" indent="0">
              <a:lnSpc>
                <a:spcPct val="100000"/>
              </a:lnSpc>
              <a:buNone/>
              <a:defRPr sz="1400" spc="51" baseline="0"/>
            </a:lvl4pPr>
            <a:lvl5pPr marL="1828709" indent="0">
              <a:lnSpc>
                <a:spcPct val="100000"/>
              </a:lnSpc>
              <a:buNone/>
              <a:defRPr sz="1400" spc="51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7" y="1671639"/>
            <a:ext cx="5111751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7" y="3682546"/>
            <a:ext cx="5111751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2" y="876304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7" y="4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8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2" y="1020449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2" y="2924179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354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532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709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4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5" y="6356353"/>
            <a:ext cx="24828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4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1" y="1615740"/>
            <a:ext cx="4179571" cy="1524735"/>
          </a:xfrm>
        </p:spPr>
        <p:txBody>
          <a:bodyPr rtlCol="0" anchor="b">
            <a:noAutofit/>
          </a:bodyPr>
          <a:lstStyle>
            <a:lvl1pPr algn="l">
              <a:defRPr sz="3200" spc="15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1" y="3238107"/>
            <a:ext cx="4179571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9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1" y="6356354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3" y="6356354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9" y="6356354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6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5509419"/>
            <a:ext cx="4082143" cy="585788"/>
          </a:xfrm>
        </p:spPr>
        <p:txBody>
          <a:bodyPr rtlCol="0">
            <a:normAutofit/>
          </a:bodyPr>
          <a:lstStyle>
            <a:lvl1pPr>
              <a:defRPr lang="en-US" sz="2800" kern="1200" cap="all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9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2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2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8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31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9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2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7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5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4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6" y="6356354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1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1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2" y="2563127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1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6" y="3070348"/>
            <a:ext cx="4031031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6" y="2563127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1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5" y="3070348"/>
            <a:ext cx="4031031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902" y="4319435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1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4" y="4826656"/>
            <a:ext cx="4031031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3" y="4319435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1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5" y="4826656"/>
            <a:ext cx="4031031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90" y="4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6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9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5" y="1530639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5" y="26304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5" y="37302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7" y="4830028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1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2" y="6356354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7" y="6356354"/>
            <a:ext cx="32439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9" y="6356354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7" y="1671639"/>
            <a:ext cx="5111751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7" y="3660774"/>
            <a:ext cx="5111751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8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1" y="-25401"/>
            <a:ext cx="3790951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5" y="6356354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49" y="2571238"/>
            <a:ext cx="4179571" cy="1715531"/>
          </a:xfrm>
        </p:spPr>
        <p:txBody>
          <a:bodyPr rtlCol="0" anchor="ctr">
            <a:noAutofit/>
          </a:bodyPr>
          <a:lstStyle>
            <a:lvl1pPr algn="l">
              <a:defRPr sz="3600" spc="15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558165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5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5" y="2469519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5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5" y="46691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2" y="6356354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7" y="6356354"/>
            <a:ext cx="32439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9" y="6356354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81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1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5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5" y="3834610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354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532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709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7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7" y="3834610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354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532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709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" y="0"/>
            <a:ext cx="1238251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1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10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78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354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532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709" indent="0">
              <a:lnSpc>
                <a:spcPct val="100000"/>
              </a:lnSpc>
              <a:buNone/>
              <a:defRPr sz="1400" spc="5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jpeg"/><Relationship Id="rId5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9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4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3.png"/><Relationship Id="rId5" Type="http://schemas.openxmlformats.org/officeDocument/2006/relationships/image" Target="../media/image86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8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2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11" Type="http://schemas.openxmlformats.org/officeDocument/2006/relationships/image" Target="../media/image122.png"/><Relationship Id="rId5" Type="http://schemas.openxmlformats.org/officeDocument/2006/relationships/image" Target="../media/image29.png"/><Relationship Id="rId10" Type="http://schemas.openxmlformats.org/officeDocument/2006/relationships/image" Target="../media/image121.png"/><Relationship Id="rId4" Type="http://schemas.openxmlformats.org/officeDocument/2006/relationships/image" Target="../media/image117.png"/><Relationship Id="rId9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8.png"/><Relationship Id="rId7" Type="http://schemas.openxmlformats.org/officeDocument/2006/relationships/image" Target="../media/image1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9.png"/><Relationship Id="rId7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3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3.png"/><Relationship Id="rId5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40.png"/><Relationship Id="rId3" Type="http://schemas.openxmlformats.org/officeDocument/2006/relationships/image" Target="../media/image29.png"/><Relationship Id="rId7" Type="http://schemas.openxmlformats.org/officeDocument/2006/relationships/image" Target="../media/image138.png"/><Relationship Id="rId12" Type="http://schemas.openxmlformats.org/officeDocument/2006/relationships/image" Target="../media/image128.png"/><Relationship Id="rId2" Type="http://schemas.openxmlformats.org/officeDocument/2006/relationships/image" Target="../media/image28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png"/><Relationship Id="rId11" Type="http://schemas.openxmlformats.org/officeDocument/2006/relationships/image" Target="../media/image129.png"/><Relationship Id="rId5" Type="http://schemas.openxmlformats.org/officeDocument/2006/relationships/image" Target="../media/image136.png"/><Relationship Id="rId15" Type="http://schemas.openxmlformats.org/officeDocument/2006/relationships/image" Target="../media/image132.png"/><Relationship Id="rId10" Type="http://schemas.openxmlformats.org/officeDocument/2006/relationships/image" Target="../media/image139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Relationship Id="rId1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29.png"/><Relationship Id="rId7" Type="http://schemas.openxmlformats.org/officeDocument/2006/relationships/image" Target="../media/image14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28.png"/><Relationship Id="rId9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5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1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155.jpg"/><Relationship Id="rId7" Type="http://schemas.openxmlformats.org/officeDocument/2006/relationships/image" Target="../media/image15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8.jpg"/><Relationship Id="rId5" Type="http://schemas.openxmlformats.org/officeDocument/2006/relationships/image" Target="../media/image157.jpg"/><Relationship Id="rId10" Type="http://schemas.openxmlformats.org/officeDocument/2006/relationships/image" Target="../media/image162.jpg"/><Relationship Id="rId4" Type="http://schemas.openxmlformats.org/officeDocument/2006/relationships/image" Target="../media/image156.jpg"/><Relationship Id="rId9" Type="http://schemas.openxmlformats.org/officeDocument/2006/relationships/image" Target="../media/image16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jpeg"/><Relationship Id="rId5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jpeg"/><Relationship Id="rId5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jpeg"/><Relationship Id="rId5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1">
            <a:extLst>
              <a:ext uri="{FF2B5EF4-FFF2-40B4-BE49-F238E27FC236}">
                <a16:creationId xmlns:a16="http://schemas.microsoft.com/office/drawing/2014/main" id="{5B2744C9-2107-9599-2032-E5298563A367}"/>
              </a:ext>
            </a:extLst>
          </p:cNvPr>
          <p:cNvSpPr txBox="1"/>
          <p:nvPr/>
        </p:nvSpPr>
        <p:spPr>
          <a:xfrm>
            <a:off x="8718146" y="168121"/>
            <a:ext cx="39171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  <a:cs typeface="Noto Sans CJK KR Regular" pitchFamily="34" charset="0"/>
              </a:rPr>
              <a:t>미니 프로젝트 </a:t>
            </a:r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  <a:cs typeface="Noto Sans CJK KR Regular" pitchFamily="34" charset="0"/>
              </a:rPr>
              <a:t>(Version 2.0)</a:t>
            </a:r>
            <a:endParaRPr lang="en-US" sz="12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7401B-3C07-80D3-5816-FFECCE61F7AA}"/>
              </a:ext>
            </a:extLst>
          </p:cNvPr>
          <p:cNvSpPr txBox="1"/>
          <p:nvPr/>
        </p:nvSpPr>
        <p:spPr>
          <a:xfrm>
            <a:off x="5327961" y="4133851"/>
            <a:ext cx="72069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바탕" panose="02030600000101010101" pitchFamily="18" charset="-127"/>
                <a:ea typeface="바탕" panose="02030600000101010101" pitchFamily="18" charset="-127"/>
                <a:cs typeface="Arial" panose="020B0604020202020204" pitchFamily="34" charset="0"/>
              </a:rPr>
              <a:t>C++ </a:t>
            </a:r>
            <a:r>
              <a:rPr lang="ko-KR" altLang="en-US" sz="4400" dirty="0">
                <a:latin typeface="바탕" panose="02030600000101010101" pitchFamily="18" charset="-127"/>
                <a:ea typeface="바탕" panose="02030600000101010101" pitchFamily="18" charset="-127"/>
                <a:cs typeface="Arial" panose="020B0604020202020204" pitchFamily="34" charset="0"/>
              </a:rPr>
              <a:t>기반의</a:t>
            </a:r>
            <a:endParaRPr lang="en-US" altLang="ko-KR" sz="4400" dirty="0"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4400" dirty="0">
                <a:latin typeface="바탕" panose="02030600000101010101" pitchFamily="18" charset="-127"/>
                <a:ea typeface="바탕" panose="02030600000101010101" pitchFamily="18" charset="-127"/>
                <a:cs typeface="Arial" panose="020B0604020202020204" pitchFamily="34" charset="0"/>
              </a:rPr>
              <a:t>Color Image Processing</a:t>
            </a:r>
            <a:endParaRPr lang="ko-KR" altLang="en-US" sz="2400" dirty="0">
              <a:latin typeface="바탕" panose="02030600000101010101" pitchFamily="18" charset="-127"/>
              <a:ea typeface="바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Object 19">
            <a:extLst>
              <a:ext uri="{FF2B5EF4-FFF2-40B4-BE49-F238E27FC236}">
                <a16:creationId xmlns:a16="http://schemas.microsoft.com/office/drawing/2014/main" id="{A8105D98-F44E-1EFC-C746-4E5EAA1E8AB4}"/>
              </a:ext>
            </a:extLst>
          </p:cNvPr>
          <p:cNvSpPr txBox="1"/>
          <p:nvPr/>
        </p:nvSpPr>
        <p:spPr>
          <a:xfrm>
            <a:off x="5391153" y="5698627"/>
            <a:ext cx="433736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과정이름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: [Intel]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엣지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AI SW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아카데미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과 목 명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절차지향 프로그래밍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성     명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김민정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B</a:t>
            </a:r>
            <a:endParaRPr lang="en-US" sz="24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9F763D-9BF6-39EC-0076-32995BF84590}"/>
              </a:ext>
            </a:extLst>
          </p:cNvPr>
          <p:cNvSpPr/>
          <p:nvPr/>
        </p:nvSpPr>
        <p:spPr>
          <a:xfrm>
            <a:off x="5381625" y="5580403"/>
            <a:ext cx="6477000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grpSp>
        <p:nvGrpSpPr>
          <p:cNvPr id="76" name="그룹 1002">
            <a:extLst>
              <a:ext uri="{FF2B5EF4-FFF2-40B4-BE49-F238E27FC236}">
                <a16:creationId xmlns:a16="http://schemas.microsoft.com/office/drawing/2014/main" id="{4325133D-801F-001A-CAE9-0AC2CFA8321D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77" name="Object 7">
              <a:extLst>
                <a:ext uri="{FF2B5EF4-FFF2-40B4-BE49-F238E27FC236}">
                  <a16:creationId xmlns:a16="http://schemas.microsoft.com/office/drawing/2014/main" id="{668F9378-BCB6-46C0-59D2-A75FFA32E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0E6F84A8-EC5E-2F94-4115-7B47815C1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72" y="4802268"/>
            <a:ext cx="2487537" cy="1678831"/>
          </a:xfrm>
          <a:prstGeom prst="rect">
            <a:avLst/>
          </a:prstGeom>
        </p:spPr>
      </p:pic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F3EA788-396B-28EE-66A7-66CF11B0AF95}"/>
              </a:ext>
            </a:extLst>
          </p:cNvPr>
          <p:cNvGraphicFramePr>
            <a:graphicFrameLocks noGrp="1"/>
          </p:cNvGraphicFramePr>
          <p:nvPr/>
        </p:nvGraphicFramePr>
        <p:xfrm>
          <a:off x="903185" y="1186161"/>
          <a:ext cx="10364733" cy="5408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911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454911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454911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768772">
                <a:tc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4639986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81" name="그룹 1013">
            <a:extLst>
              <a:ext uri="{FF2B5EF4-FFF2-40B4-BE49-F238E27FC236}">
                <a16:creationId xmlns:a16="http://schemas.microsoft.com/office/drawing/2014/main" id="{BCD3B6AC-39DB-454A-6210-38ECEC0D50D1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82" name="Object 59">
              <a:extLst>
                <a:ext uri="{FF2B5EF4-FFF2-40B4-BE49-F238E27FC236}">
                  <a16:creationId xmlns:a16="http://schemas.microsoft.com/office/drawing/2014/main" id="{75DB9AB5-DE74-DE8F-495F-94F0DDC5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5E65FAAC-2A43-E464-266D-0F1CA8CB26C0}"/>
              </a:ext>
            </a:extLst>
          </p:cNvPr>
          <p:cNvSpPr txBox="1"/>
          <p:nvPr/>
        </p:nvSpPr>
        <p:spPr>
          <a:xfrm>
            <a:off x="2024956" y="409269"/>
            <a:ext cx="767636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C++</a:t>
            </a:r>
            <a:endParaRPr lang="ko-KR" altLang="en-US" sz="1814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48AA0F-E0F7-F796-C018-780BBCAAA4DF}"/>
              </a:ext>
            </a:extLst>
          </p:cNvPr>
          <p:cNvSpPr txBox="1"/>
          <p:nvPr/>
        </p:nvSpPr>
        <p:spPr>
          <a:xfrm>
            <a:off x="2124338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열기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0A8460-401F-8A8E-494B-CFB5031C490A}"/>
              </a:ext>
            </a:extLst>
          </p:cNvPr>
          <p:cNvSpPr txBox="1"/>
          <p:nvPr/>
        </p:nvSpPr>
        <p:spPr>
          <a:xfrm>
            <a:off x="5579250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AAA2A6-0999-7EFF-EE0C-F46E3D18E60F}"/>
              </a:ext>
            </a:extLst>
          </p:cNvPr>
          <p:cNvSpPr txBox="1"/>
          <p:nvPr/>
        </p:nvSpPr>
        <p:spPr>
          <a:xfrm>
            <a:off x="8688673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파일 출력</a:t>
            </a:r>
            <a:endParaRPr lang="ko-KR" altLang="en-US" sz="148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4" descr="https://search.pstatic.net/sunny/?src=https%3A%2F%2Fi.pinimg.com%2Foriginals%2F9c%2F38%2Fae%2F9c38aed0e4f6dc2da96e72cdf225e14c.png&amp;type=sc960_832">
            <a:extLst>
              <a:ext uri="{FF2B5EF4-FFF2-40B4-BE49-F238E27FC236}">
                <a16:creationId xmlns:a16="http://schemas.microsoft.com/office/drawing/2014/main" id="{86D567EF-EF45-3B6A-78E5-4C2F7C18C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t="34863" r="65558" b="33887"/>
          <a:stretch/>
        </p:blipFill>
        <p:spPr bwMode="auto">
          <a:xfrm>
            <a:off x="2777892" y="301710"/>
            <a:ext cx="454753" cy="4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Object 9">
            <a:extLst>
              <a:ext uri="{FF2B5EF4-FFF2-40B4-BE49-F238E27FC236}">
                <a16:creationId xmlns:a16="http://schemas.microsoft.com/office/drawing/2014/main" id="{C5E5EBE3-D692-F1EE-6512-B32C49738C18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latin typeface="THELuxGoL" pitchFamily="34" charset="0"/>
              </a:rPr>
              <a:t>2. </a:t>
            </a:r>
            <a:r>
              <a:rPr lang="en-US" altLang="ko-KR" sz="1026" dirty="0" err="1">
                <a:latin typeface="THELuxGoL" pitchFamily="34" charset="0"/>
              </a:rPr>
              <a:t>Meterials</a:t>
            </a:r>
            <a:r>
              <a:rPr lang="en-US" altLang="ko-KR" sz="1026" dirty="0">
                <a:latin typeface="THELuxGoL" pitchFamily="34" charset="0"/>
              </a:rPr>
              <a:t> &amp; Methods - </a:t>
            </a:r>
            <a:r>
              <a:rPr lang="ko-KR" altLang="en-US" sz="1026" dirty="0">
                <a:latin typeface="THELuxGoL" pitchFamily="34" charset="0"/>
              </a:rPr>
              <a:t>메인 메뉴 및 기능</a:t>
            </a:r>
            <a:endParaRPr lang="en-US" sz="2051" dirty="0"/>
          </a:p>
        </p:txBody>
      </p:sp>
      <p:sp>
        <p:nvSpPr>
          <p:cNvPr id="96" name="슬라이드 번호 개체 틀 3">
            <a:extLst>
              <a:ext uri="{FF2B5EF4-FFF2-40B4-BE49-F238E27FC236}">
                <a16:creationId xmlns:a16="http://schemas.microsoft.com/office/drawing/2014/main" id="{D0D4F710-28A8-6A48-8D36-CFD778B4D38F}"/>
              </a:ext>
            </a:extLst>
          </p:cNvPr>
          <p:cNvSpPr txBox="1">
            <a:spLocks/>
          </p:cNvSpPr>
          <p:nvPr/>
        </p:nvSpPr>
        <p:spPr>
          <a:xfrm>
            <a:off x="8610600" y="1841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altLang="ko-KR" smtClean="0">
                <a:solidFill>
                  <a:schemeClr val="tx1"/>
                </a:solidFill>
              </a:rPr>
              <a:pPr/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43995773-9FA2-EA15-6F81-E6E66ECCAD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66" t="19973" r="52267" b="37834"/>
          <a:stretch/>
        </p:blipFill>
        <p:spPr>
          <a:xfrm>
            <a:off x="1009784" y="2161199"/>
            <a:ext cx="3233824" cy="4280866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C463E261-9BD2-2028-157F-4466A0E8D1CA}"/>
              </a:ext>
            </a:extLst>
          </p:cNvPr>
          <p:cNvSpPr/>
          <p:nvPr/>
        </p:nvSpPr>
        <p:spPr>
          <a:xfrm>
            <a:off x="1111690" y="2771556"/>
            <a:ext cx="2961545" cy="230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FE242CEC-A69E-E047-073E-048C8E2C34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88" t="20671" r="43559" b="14960"/>
          <a:stretch/>
        </p:blipFill>
        <p:spPr>
          <a:xfrm>
            <a:off x="4462548" y="2161199"/>
            <a:ext cx="3237229" cy="428086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62E1CE2-1995-E24E-62F8-6EA4FB3EECEA}"/>
              </a:ext>
            </a:extLst>
          </p:cNvPr>
          <p:cNvSpPr/>
          <p:nvPr/>
        </p:nvSpPr>
        <p:spPr>
          <a:xfrm>
            <a:off x="4994403" y="5523345"/>
            <a:ext cx="1482860" cy="2151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E4CDC016-A831-CD51-3A67-E3D19B8D13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8717" y="2161199"/>
            <a:ext cx="3237229" cy="42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1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8C9F11-54D1-5CD5-3A0C-5F03A2679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7" t="7222" r="62813" b="70704"/>
          <a:stretch/>
        </p:blipFill>
        <p:spPr>
          <a:xfrm>
            <a:off x="8649195" y="1709736"/>
            <a:ext cx="3342779" cy="36433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2" y="1410304"/>
            <a:ext cx="5905498" cy="598864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&lt;HSI </a:t>
            </a:r>
            <a:r>
              <a:rPr lang="ko-KR" altLang="en-US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를 활용한 이미지 효과</a:t>
            </a:r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3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B68AA-E7AB-F4EE-D303-E70927B1D6A1}"/>
              </a:ext>
            </a:extLst>
          </p:cNvPr>
          <p:cNvSpPr txBox="1"/>
          <p:nvPr/>
        </p:nvSpPr>
        <p:spPr>
          <a:xfrm>
            <a:off x="910525" y="2726453"/>
            <a:ext cx="7186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RGB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  <a:sym typeface="Wingdings" panose="05000000000000000000" pitchFamily="2" charset="2"/>
              </a:rPr>
              <a:t>HSI</a:t>
            </a: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36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53E9E80-1B36-B549-A5B6-4115AE156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7029579" y="1464235"/>
            <a:ext cx="3622764" cy="45235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채도 변경</a:t>
            </a: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397D1B6-551D-EB76-7D3D-B86775E7DC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169816" y="1495198"/>
            <a:ext cx="2278359" cy="42984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45D3D1-9FC8-0275-E66F-4FF0BC879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1"/>
          <a:stretch/>
        </p:blipFill>
        <p:spPr>
          <a:xfrm>
            <a:off x="1577371" y="1464235"/>
            <a:ext cx="3585052" cy="45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0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98205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오렌지색 추출</a:t>
            </a: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9848" y="3323533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25C31AB-0566-A0A8-73AF-3C0ACC130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577371" y="1464235"/>
            <a:ext cx="3585052" cy="4120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C95FA4-F794-628E-D447-41850D842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7029579" y="1464235"/>
            <a:ext cx="3585051" cy="41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4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2" y="1410304"/>
            <a:ext cx="3326300" cy="59886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36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화소점</a:t>
            </a:r>
            <a:r>
              <a:rPr lang="ko-KR" altLang="en-US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 처리</a:t>
            </a:r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3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B68AA-E7AB-F4EE-D303-E70927B1D6A1}"/>
              </a:ext>
            </a:extLst>
          </p:cNvPr>
          <p:cNvSpPr txBox="1"/>
          <p:nvPr/>
        </p:nvSpPr>
        <p:spPr>
          <a:xfrm>
            <a:off x="910525" y="2726453"/>
            <a:ext cx="7186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포인트 처리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(Point Processing).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다른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화소의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영향을 받지 않고 단순히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점의 값만 변경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동일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그레이 스케일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밝기 조절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더 밝게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더 어둡게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</a:p>
          <a:p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  AND, OR, XOR,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반전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이진화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이진화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평균값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C01184-6078-94B5-75E2-7125CDD46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4" t="7500" r="62344" b="66666"/>
          <a:stretch/>
        </p:blipFill>
        <p:spPr>
          <a:xfrm>
            <a:off x="8649196" y="1709736"/>
            <a:ext cx="3342779" cy="36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90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동일</a:t>
            </a: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607FF415-3719-60DE-6F5D-08CF16B93D46}"/>
              </a:ext>
            </a:extLst>
          </p:cNvPr>
          <p:cNvSpPr txBox="1"/>
          <p:nvPr/>
        </p:nvSpPr>
        <p:spPr>
          <a:xfrm>
            <a:off x="1364734" y="847063"/>
            <a:ext cx="47312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입력 영상과 동일한 영상으로 출력하는 기술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4B0BB9-0F37-EF5E-D8EE-D05DE958EF9D}"/>
              </a:ext>
            </a:extLst>
          </p:cNvPr>
          <p:cNvSpPr txBox="1"/>
          <p:nvPr/>
        </p:nvSpPr>
        <p:spPr>
          <a:xfrm>
            <a:off x="4740189" y="5916539"/>
            <a:ext cx="284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397D1B6-551D-EB76-7D3D-B86775E7D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2169816" y="1495198"/>
            <a:ext cx="2278359" cy="42984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0D1128-5417-F539-4305-B6285A0E5C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7743825" y="1495198"/>
            <a:ext cx="2278359" cy="42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45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98205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그레이 스케일</a:t>
            </a: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607FF415-3719-60DE-6F5D-08CF16B93D46}"/>
              </a:ext>
            </a:extLst>
          </p:cNvPr>
          <p:cNvSpPr txBox="1"/>
          <p:nvPr/>
        </p:nvSpPr>
        <p:spPr>
          <a:xfrm>
            <a:off x="1364734" y="847063"/>
            <a:ext cx="57790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컬러 입력 영상을 그레이 스케일 영상으로 출력하는 기술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4B0BB9-0F37-EF5E-D8EE-D05DE958EF9D}"/>
              </a:ext>
            </a:extLst>
          </p:cNvPr>
          <p:cNvSpPr txBox="1"/>
          <p:nvPr/>
        </p:nvSpPr>
        <p:spPr>
          <a:xfrm>
            <a:off x="3219451" y="6002411"/>
            <a:ext cx="5779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avg = (</a:t>
            </a:r>
            <a:r>
              <a:rPr lang="en-US" altLang="ko-KR" sz="2000" b="1" dirty="0" err="1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inImage</a:t>
            </a:r>
            <a:r>
              <a:rPr lang="en-US" altLang="ko-KR" sz="2000" b="1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R</a:t>
            </a: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+ </a:t>
            </a:r>
            <a:r>
              <a:rPr lang="en-US" altLang="ko-KR" sz="2000" b="1" dirty="0" err="1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inImage</a:t>
            </a:r>
            <a:r>
              <a:rPr lang="en-US" altLang="ko-KR" sz="2000" b="1" dirty="0" err="1">
                <a:solidFill>
                  <a:srgbClr val="00B05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G</a:t>
            </a: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 + </a:t>
            </a:r>
            <a:r>
              <a:rPr lang="en-US" altLang="ko-KR" sz="2000" b="1" dirty="0" err="1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inImage</a:t>
            </a:r>
            <a:r>
              <a:rPr lang="en-US" altLang="ko-KR" sz="2000" b="1" dirty="0" err="1">
                <a:solidFill>
                  <a:srgbClr val="0070C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B</a:t>
            </a: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) / 3.0</a:t>
            </a:r>
          </a:p>
          <a:p>
            <a:r>
              <a:rPr lang="en-US" altLang="ko-KR" sz="2000" b="1" dirty="0" err="1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outImage</a:t>
            </a:r>
            <a:r>
              <a:rPr lang="en-US" altLang="ko-KR" sz="2000" b="1" dirty="0" err="1">
                <a:solidFill>
                  <a:srgbClr val="FF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R</a:t>
            </a: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 </a:t>
            </a:r>
            <a:r>
              <a:rPr lang="en-US" altLang="ko-KR" sz="2000" b="1" dirty="0" err="1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outImage</a:t>
            </a:r>
            <a:r>
              <a:rPr lang="en-US" altLang="ko-KR" sz="2000" b="1" dirty="0" err="1">
                <a:solidFill>
                  <a:srgbClr val="00B05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G</a:t>
            </a: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 </a:t>
            </a:r>
            <a:r>
              <a:rPr lang="en-US" altLang="ko-KR" sz="2000" b="1" dirty="0" err="1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outImage</a:t>
            </a:r>
            <a:r>
              <a:rPr lang="en-US" altLang="ko-KR" sz="2000" b="1" dirty="0" err="1">
                <a:solidFill>
                  <a:srgbClr val="0070C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B</a:t>
            </a: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ea typeface="돋움체" panose="020B0609000101010101" pitchFamily="49" charset="-127"/>
                <a:cs typeface="Arial" panose="020B0604020202020204" pitchFamily="34" charset="0"/>
              </a:rPr>
              <a:t>= avg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F7EE47F-E2BE-D761-9397-9C46ABD80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577371" y="1464235"/>
            <a:ext cx="3529213" cy="43956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8D64EA-5AC7-C655-0E84-8C1433068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7056867" y="1464235"/>
            <a:ext cx="3529212" cy="43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201527" y="388680"/>
            <a:ext cx="36039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3. [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산술연산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밝기조절</a:t>
            </a:r>
          </a:p>
        </p:txBody>
      </p:sp>
      <p:sp>
        <p:nvSpPr>
          <p:cNvPr id="32" name="화살표: 위로 구부러짐 31">
            <a:extLst>
              <a:ext uri="{FF2B5EF4-FFF2-40B4-BE49-F238E27FC236}">
                <a16:creationId xmlns:a16="http://schemas.microsoft.com/office/drawing/2014/main" id="{3C5B8553-7390-D29E-A5DD-EE54ED493436}"/>
              </a:ext>
            </a:extLst>
          </p:cNvPr>
          <p:cNvSpPr/>
          <p:nvPr/>
        </p:nvSpPr>
        <p:spPr>
          <a:xfrm>
            <a:off x="7438148" y="5433307"/>
            <a:ext cx="920815" cy="334911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>
              <a:solidFill>
                <a:schemeClr val="tx1"/>
              </a:solidFill>
            </a:endParaRPr>
          </a:p>
        </p:txBody>
      </p:sp>
      <p:sp>
        <p:nvSpPr>
          <p:cNvPr id="34" name="화살표: 위로 구부러짐 33">
            <a:extLst>
              <a:ext uri="{FF2B5EF4-FFF2-40B4-BE49-F238E27FC236}">
                <a16:creationId xmlns:a16="http://schemas.microsoft.com/office/drawing/2014/main" id="{A39F70D7-F5E5-1CBD-4B4E-6F82011BEACD}"/>
              </a:ext>
            </a:extLst>
          </p:cNvPr>
          <p:cNvSpPr/>
          <p:nvPr/>
        </p:nvSpPr>
        <p:spPr>
          <a:xfrm flipH="1">
            <a:off x="3833674" y="5428471"/>
            <a:ext cx="920815" cy="334911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99382" y="5714343"/>
            <a:ext cx="14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Value = -100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92412" y="5753857"/>
            <a:ext cx="160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Value = +100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9"/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EA32D8CA-8EB6-7878-57B5-9A61D8DA5757}"/>
              </a:ext>
            </a:extLst>
          </p:cNvPr>
          <p:cNvSpPr txBox="1"/>
          <p:nvPr/>
        </p:nvSpPr>
        <p:spPr>
          <a:xfrm>
            <a:off x="1407319" y="835880"/>
            <a:ext cx="101103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화소의 밝기 값에 특정한 상수 값을 더해 화소의 밝기 값을 조절하는 처리 기술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최대값인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255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를 넘는 값은 모두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255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로 처리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최소값인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0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보다 작은 음수 값은 모두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0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으로 처리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6D7EC-DB7B-11CD-1D08-00990667CE17}"/>
              </a:ext>
            </a:extLst>
          </p:cNvPr>
          <p:cNvSpPr txBox="1"/>
          <p:nvPr/>
        </p:nvSpPr>
        <p:spPr>
          <a:xfrm>
            <a:off x="4301845" y="6096594"/>
            <a:ext cx="360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Value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4CBE63-92C5-AB0A-8604-1ABD349744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583267" y="1718584"/>
            <a:ext cx="3025466" cy="3686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F36B0D-EC40-A7B7-578E-02CD6B70B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679" y="1727960"/>
            <a:ext cx="2988969" cy="36674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9CD7D1-76B6-9170-9C7D-3A4A7A0EE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352" y="1707901"/>
            <a:ext cx="3025466" cy="370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88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DE2A50C-8077-F62B-9930-55A360DC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552" y="1724025"/>
            <a:ext cx="3177941" cy="411535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338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4. [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산술연산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더 밝게 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곱셈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" name="Object 14">
            <a:extLst>
              <a:ext uri="{FF2B5EF4-FFF2-40B4-BE49-F238E27FC236}">
                <a16:creationId xmlns:a16="http://schemas.microsoft.com/office/drawing/2014/main" id="{EF8A6315-2256-7355-3417-468548F53517}"/>
              </a:ext>
            </a:extLst>
          </p:cNvPr>
          <p:cNvSpPr txBox="1"/>
          <p:nvPr/>
        </p:nvSpPr>
        <p:spPr>
          <a:xfrm>
            <a:off x="1371646" y="826201"/>
            <a:ext cx="1002977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화소의 밝기 값에 특정한 상수 값을 곱해 전체적으로 화소의 밝기 값을 증가시키는 처리 기술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최대 밝기와 최소 밝기의 차이 커짐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671CF-3A4F-4DF8-F390-9DF3FBC5F8E7}"/>
              </a:ext>
            </a:extLst>
          </p:cNvPr>
          <p:cNvSpPr txBox="1"/>
          <p:nvPr/>
        </p:nvSpPr>
        <p:spPr>
          <a:xfrm>
            <a:off x="4354439" y="5931033"/>
            <a:ext cx="348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* Value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D5D0D-6184-7102-B1C1-9339C437DDE7}"/>
              </a:ext>
            </a:extLst>
          </p:cNvPr>
          <p:cNvSpPr txBox="1"/>
          <p:nvPr/>
        </p:nvSpPr>
        <p:spPr>
          <a:xfrm>
            <a:off x="5562586" y="400897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Value = 2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FE4E52-2751-7310-3F4D-169836791D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1710878" y="1724025"/>
            <a:ext cx="3206570" cy="41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4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396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5. [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산술연산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더 어둡게 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나눗셈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" name="Object 14">
            <a:extLst>
              <a:ext uri="{FF2B5EF4-FFF2-40B4-BE49-F238E27FC236}">
                <a16:creationId xmlns:a16="http://schemas.microsoft.com/office/drawing/2014/main" id="{EF8A6315-2256-7355-3417-468548F53517}"/>
              </a:ext>
            </a:extLst>
          </p:cNvPr>
          <p:cNvSpPr txBox="1"/>
          <p:nvPr/>
        </p:nvSpPr>
        <p:spPr>
          <a:xfrm>
            <a:off x="1371646" y="826201"/>
            <a:ext cx="1002977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화소의 밝기 값에 특정한 상수 값을 나누어 전체적으로 화소의 밝기 값을 감소시키는 처리 기술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최대 밝기와 최소 밝기의 차이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작아짐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671CF-3A4F-4DF8-F390-9DF3FBC5F8E7}"/>
              </a:ext>
            </a:extLst>
          </p:cNvPr>
          <p:cNvSpPr txBox="1"/>
          <p:nvPr/>
        </p:nvSpPr>
        <p:spPr>
          <a:xfrm>
            <a:off x="4354439" y="5931033"/>
            <a:ext cx="348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/ Value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E5A1A5F-24E1-5805-256A-EDF2986E87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710878" y="1724025"/>
            <a:ext cx="3206570" cy="41153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3F57F3-4176-F6A3-0547-28C465D4B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71"/>
          <a:stretch/>
        </p:blipFill>
        <p:spPr>
          <a:xfrm>
            <a:off x="7274552" y="1724025"/>
            <a:ext cx="3189203" cy="41153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4BA17-C06F-0D8B-E839-990091AFFEB7}"/>
              </a:ext>
            </a:extLst>
          </p:cNvPr>
          <p:cNvSpPr txBox="1"/>
          <p:nvPr/>
        </p:nvSpPr>
        <p:spPr>
          <a:xfrm>
            <a:off x="5562586" y="4008978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Value = 2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0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F20280-D394-6C60-BFB3-5EFD3883E5AF}"/>
              </a:ext>
            </a:extLst>
          </p:cNvPr>
          <p:cNvSpPr txBox="1"/>
          <p:nvPr/>
        </p:nvSpPr>
        <p:spPr>
          <a:xfrm>
            <a:off x="6528297" y="390527"/>
            <a:ext cx="1006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1">
                    <a:lumMod val="9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01</a:t>
            </a:r>
          </a:p>
          <a:p>
            <a:endParaRPr lang="ko-KR" altLang="en-US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4D9923-E8A9-9DE6-92DB-417BDA67E324}"/>
              </a:ext>
            </a:extLst>
          </p:cNvPr>
          <p:cNvSpPr txBox="1"/>
          <p:nvPr/>
        </p:nvSpPr>
        <p:spPr>
          <a:xfrm>
            <a:off x="6522086" y="2219327"/>
            <a:ext cx="1006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1">
                    <a:lumMod val="9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02</a:t>
            </a:r>
          </a:p>
          <a:p>
            <a:endParaRPr lang="ko-KR" altLang="en-US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029658-15FC-5958-D5F8-975F1E6D9D0F}"/>
              </a:ext>
            </a:extLst>
          </p:cNvPr>
          <p:cNvSpPr txBox="1"/>
          <p:nvPr/>
        </p:nvSpPr>
        <p:spPr>
          <a:xfrm>
            <a:off x="6527882" y="4925514"/>
            <a:ext cx="1006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1">
                    <a:lumMod val="9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03</a:t>
            </a:r>
          </a:p>
          <a:p>
            <a:endParaRPr lang="ko-KR" altLang="en-US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DD233-F3FD-3EF1-879F-922B99FF3DE8}"/>
              </a:ext>
            </a:extLst>
          </p:cNvPr>
          <p:cNvSpPr txBox="1"/>
          <p:nvPr/>
        </p:nvSpPr>
        <p:spPr>
          <a:xfrm>
            <a:off x="7373409" y="562551"/>
            <a:ext cx="34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9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AEF9F4-7352-820B-63B6-83E7FEE66E29}"/>
              </a:ext>
            </a:extLst>
          </p:cNvPr>
          <p:cNvSpPr txBox="1"/>
          <p:nvPr/>
        </p:nvSpPr>
        <p:spPr>
          <a:xfrm>
            <a:off x="7386393" y="1203955"/>
            <a:ext cx="240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077" indent="-315077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프로젝트 개요</a:t>
            </a:r>
            <a:endParaRPr lang="en-US" altLang="ko-KR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5077" indent="-315077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영상처리 개요</a:t>
            </a:r>
            <a:endParaRPr lang="en-US" altLang="ko-KR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D5647-1B06-2CBA-4D44-7043A7C1C8BC}"/>
              </a:ext>
            </a:extLst>
          </p:cNvPr>
          <p:cNvSpPr txBox="1"/>
          <p:nvPr/>
        </p:nvSpPr>
        <p:spPr>
          <a:xfrm>
            <a:off x="7375139" y="2385258"/>
            <a:ext cx="4766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9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Meterials</a:t>
            </a:r>
            <a:r>
              <a:rPr lang="en-US" altLang="ko-KR" sz="3600" b="1" dirty="0">
                <a:solidFill>
                  <a:schemeClr val="accent1">
                    <a:lumMod val="9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&amp; 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5A8341-432C-7BEF-EC1B-27722C2652FD}"/>
              </a:ext>
            </a:extLst>
          </p:cNvPr>
          <p:cNvSpPr txBox="1"/>
          <p:nvPr/>
        </p:nvSpPr>
        <p:spPr>
          <a:xfrm>
            <a:off x="7386395" y="3032465"/>
            <a:ext cx="2682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7" indent="-342897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메인 메뉴 및 기능</a:t>
            </a:r>
            <a:endParaRPr lang="en-US" altLang="ko-KR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897" indent="-342897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화소 점 처리</a:t>
            </a:r>
            <a:endParaRPr lang="en-US" altLang="ko-KR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5077" indent="-315077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히스토그램 처리</a:t>
            </a:r>
            <a:endParaRPr lang="en-US" altLang="ko-KR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5077" indent="-315077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기하학적 처리</a:t>
            </a:r>
            <a:endParaRPr lang="en-US" altLang="ko-KR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5077" indent="-315077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화소 영역 처리</a:t>
            </a:r>
            <a:endParaRPr lang="en-US" altLang="ko-KR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5077" indent="-315077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경계선 검출</a:t>
            </a:r>
            <a:endParaRPr lang="en-US" altLang="ko-KR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5077" indent="-315077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9DEBA7-3423-2E82-BE2B-D5949FC4D915}"/>
              </a:ext>
            </a:extLst>
          </p:cNvPr>
          <p:cNvSpPr txBox="1"/>
          <p:nvPr/>
        </p:nvSpPr>
        <p:spPr>
          <a:xfrm>
            <a:off x="7376871" y="5205774"/>
            <a:ext cx="34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9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C3A974-2E68-0B94-31C3-453B945966BC}"/>
              </a:ext>
            </a:extLst>
          </p:cNvPr>
          <p:cNvSpPr txBox="1"/>
          <p:nvPr/>
        </p:nvSpPr>
        <p:spPr>
          <a:xfrm>
            <a:off x="7373408" y="5877439"/>
            <a:ext cx="240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077" indent="-315077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마무리</a:t>
            </a:r>
            <a:endParaRPr lang="en-US" altLang="ko-KR" b="1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B2CC24-245A-1265-1710-79B98840666F}"/>
              </a:ext>
            </a:extLst>
          </p:cNvPr>
          <p:cNvSpPr txBox="1"/>
          <p:nvPr/>
        </p:nvSpPr>
        <p:spPr>
          <a:xfrm>
            <a:off x="1485050" y="2911824"/>
            <a:ext cx="4175340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9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CONTENTS</a:t>
            </a:r>
            <a:endParaRPr lang="ko-KR" altLang="en-US" sz="4800" b="1" dirty="0">
              <a:solidFill>
                <a:schemeClr val="accent1">
                  <a:lumMod val="9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311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396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6. [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논리연산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] AND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4671CF-3A4F-4DF8-F390-9DF3FBC5F8E7}"/>
              </a:ext>
            </a:extLst>
          </p:cNvPr>
          <p:cNvSpPr txBox="1"/>
          <p:nvPr/>
        </p:nvSpPr>
        <p:spPr>
          <a:xfrm>
            <a:off x="4321188" y="5931033"/>
            <a:ext cx="3575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&amp; Value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8E353-D872-0596-D753-E6BC1E4A3D48}"/>
              </a:ext>
            </a:extLst>
          </p:cNvPr>
          <p:cNvSpPr txBox="1"/>
          <p:nvPr/>
        </p:nvSpPr>
        <p:spPr>
          <a:xfrm>
            <a:off x="5494196" y="4012480"/>
            <a:ext cx="119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Value = 128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9B95E8A0-AFB3-E2AF-6256-E43B0C25D032}"/>
              </a:ext>
            </a:extLst>
          </p:cNvPr>
          <p:cNvSpPr txBox="1"/>
          <p:nvPr/>
        </p:nvSpPr>
        <p:spPr>
          <a:xfrm>
            <a:off x="1460680" y="877276"/>
            <a:ext cx="87343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특정 비트를 선택적으로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0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으로 구성할 수 있어 마스크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(mask)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연산 이라고도 함．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C32CF4-6AFA-BCDC-D40C-FB270E3F64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459693" y="2363690"/>
            <a:ext cx="3711101" cy="28810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7B9D63F-2F6D-B715-00FF-FE406ABED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7008223" y="2363690"/>
            <a:ext cx="3711101" cy="28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7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396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7. [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논리연산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] OR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4671CF-3A4F-4DF8-F390-9DF3FBC5F8E7}"/>
              </a:ext>
            </a:extLst>
          </p:cNvPr>
          <p:cNvSpPr txBox="1"/>
          <p:nvPr/>
        </p:nvSpPr>
        <p:spPr>
          <a:xfrm>
            <a:off x="4321188" y="5931033"/>
            <a:ext cx="3575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| Value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9B95E8A0-AFB3-E2AF-6256-E43B0C25D032}"/>
              </a:ext>
            </a:extLst>
          </p:cNvPr>
          <p:cNvSpPr txBox="1"/>
          <p:nvPr/>
        </p:nvSpPr>
        <p:spPr>
          <a:xfrm>
            <a:off x="1460680" y="877276"/>
            <a:ext cx="92691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특정 비트를 선택적으로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로 구성할 수 있어 선택적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세트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(selective-set)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연산 이라고도 함．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2E7B89-848E-1866-AD0E-D58026D08224}"/>
              </a:ext>
            </a:extLst>
          </p:cNvPr>
          <p:cNvSpPr txBox="1"/>
          <p:nvPr/>
        </p:nvSpPr>
        <p:spPr>
          <a:xfrm>
            <a:off x="5494196" y="4012480"/>
            <a:ext cx="119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Value = 128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14A75E-2BC3-48EF-26AF-7B9CDF4B6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459693" y="2363690"/>
            <a:ext cx="3711101" cy="2881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18EF1E-A9CA-0D03-E2DE-5C28325E0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735" y="2363690"/>
            <a:ext cx="3711101" cy="288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43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7C53AF7-ED30-C937-97D0-9AA714654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35" y="2363690"/>
            <a:ext cx="3711101" cy="28797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396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8. [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논리연산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] XOR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4671CF-3A4F-4DF8-F390-9DF3FBC5F8E7}"/>
              </a:ext>
            </a:extLst>
          </p:cNvPr>
          <p:cNvSpPr txBox="1"/>
          <p:nvPr/>
        </p:nvSpPr>
        <p:spPr>
          <a:xfrm>
            <a:off x="4321188" y="5931033"/>
            <a:ext cx="3575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^ Value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5B4A468D-2C54-3EE4-7F7C-5EB64A1E4719}"/>
              </a:ext>
            </a:extLst>
          </p:cNvPr>
          <p:cNvSpPr txBox="1"/>
          <p:nvPr/>
        </p:nvSpPr>
        <p:spPr>
          <a:xfrm>
            <a:off x="1464468" y="862273"/>
            <a:ext cx="694801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입력이 서로 다를 때만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을 출력하는 연산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두 데이터를 비교하므로 비교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(compare)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연산이라고도 함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5169F-7A2C-CF77-7760-B4290DA51ECA}"/>
              </a:ext>
            </a:extLst>
          </p:cNvPr>
          <p:cNvSpPr txBox="1"/>
          <p:nvPr/>
        </p:nvSpPr>
        <p:spPr>
          <a:xfrm>
            <a:off x="5494196" y="4012480"/>
            <a:ext cx="119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Value = 128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4417FF9-4B75-A981-569B-37F23505F3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1459693" y="2363690"/>
            <a:ext cx="3711101" cy="28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13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396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9.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반전</a:t>
            </a: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4671CF-3A4F-4DF8-F390-9DF3FBC5F8E7}"/>
              </a:ext>
            </a:extLst>
          </p:cNvPr>
          <p:cNvSpPr txBox="1"/>
          <p:nvPr/>
        </p:nvSpPr>
        <p:spPr>
          <a:xfrm>
            <a:off x="4487438" y="5931033"/>
            <a:ext cx="326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255 -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5B4A468D-2C54-3EE4-7F7C-5EB64A1E4719}"/>
              </a:ext>
            </a:extLst>
          </p:cNvPr>
          <p:cNvSpPr txBox="1"/>
          <p:nvPr/>
        </p:nvSpPr>
        <p:spPr>
          <a:xfrm>
            <a:off x="1464468" y="860844"/>
            <a:ext cx="694801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각 화소의 값이 영상 내에 대칭이 되는 값으로 변환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556B03-530C-F140-9910-79182677F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395612" y="2051998"/>
            <a:ext cx="3837412" cy="32201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CC9D26-28D8-CF96-91CC-FB46C50DE8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6955579" y="2051998"/>
            <a:ext cx="3837412" cy="322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9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396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10.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이진화</a:t>
            </a: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F25275-FF0E-A601-385F-3C12034F2ACF}"/>
              </a:ext>
            </a:extLst>
          </p:cNvPr>
          <p:cNvSpPr txBox="1"/>
          <p:nvPr/>
        </p:nvSpPr>
        <p:spPr>
          <a:xfrm>
            <a:off x="4436225" y="5506845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&gt; 127)</a:t>
            </a:r>
          </a:p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255</a:t>
            </a:r>
          </a:p>
          <a:p>
            <a:r>
              <a:rPr lang="en-US" altLang="ko-K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</a:p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=0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D0AB74-1EBB-8696-D53A-12630D2A2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342" y="934477"/>
            <a:ext cx="2479515" cy="593258"/>
          </a:xfrm>
          <a:prstGeom prst="rect">
            <a:avLst/>
          </a:prstGeom>
        </p:spPr>
      </p:pic>
      <p:sp>
        <p:nvSpPr>
          <p:cNvPr id="16" name="Object 14">
            <a:extLst>
              <a:ext uri="{FF2B5EF4-FFF2-40B4-BE49-F238E27FC236}">
                <a16:creationId xmlns:a16="http://schemas.microsoft.com/office/drawing/2014/main" id="{C1A1AF03-4F92-BBFC-DB2E-3A3CD78B5BAB}"/>
              </a:ext>
            </a:extLst>
          </p:cNvPr>
          <p:cNvSpPr txBox="1"/>
          <p:nvPr/>
        </p:nvSpPr>
        <p:spPr>
          <a:xfrm>
            <a:off x="1407321" y="852362"/>
            <a:ext cx="92677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경계 값을 이용해 값이 두 개만 있는 영상으로 변환해 주는 처리 기술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특징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영상 쉽게 분석 가능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명암 대비가 매우 낮은 영상에서 배경과 물체 구분이 확실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5C8629-B7E4-E25A-7983-A031DE1FFC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1367076" y="2096453"/>
            <a:ext cx="3894484" cy="31223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961FB8-8A1F-89D4-42A0-2ACEAE1CCB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901891" y="2096453"/>
            <a:ext cx="3894484" cy="31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9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396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11.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이진화 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평균값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F25275-FF0E-A601-385F-3C12034F2ACF}"/>
              </a:ext>
            </a:extLst>
          </p:cNvPr>
          <p:cNvSpPr txBox="1"/>
          <p:nvPr/>
        </p:nvSpPr>
        <p:spPr>
          <a:xfrm>
            <a:off x="4436225" y="5506845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&gt; avg)</a:t>
            </a:r>
          </a:p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255</a:t>
            </a:r>
          </a:p>
          <a:p>
            <a:r>
              <a:rPr lang="en-US" altLang="ko-K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</a:p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=0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1A1AF03-4F92-BBFC-DB2E-3A3CD78B5BAB}"/>
              </a:ext>
            </a:extLst>
          </p:cNvPr>
          <p:cNvSpPr txBox="1"/>
          <p:nvPr/>
        </p:nvSpPr>
        <p:spPr>
          <a:xfrm>
            <a:off x="1407321" y="854993"/>
            <a:ext cx="92677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영상의 평균값을 이용해 값이 두 개만 있는 영상으로 변환해 주는 처리 기술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D886F4-80FA-3D05-18CE-14E1BA39B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367076" y="2096453"/>
            <a:ext cx="3894484" cy="31223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75467B-B1B2-15EA-A1F3-AB9A3E071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442" y="2082832"/>
            <a:ext cx="3894484" cy="313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5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D9D1EE-3C88-6AD4-3A31-B1DEADD83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16" t="12500" r="60284" b="59226"/>
          <a:stretch/>
        </p:blipFill>
        <p:spPr>
          <a:xfrm>
            <a:off x="8649196" y="1709735"/>
            <a:ext cx="3342779" cy="36433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43" y="1410304"/>
            <a:ext cx="4307681" cy="598864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처리</a:t>
            </a:r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3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FBFB0-E784-96ED-84B8-5F7709BBE501}"/>
              </a:ext>
            </a:extLst>
          </p:cNvPr>
          <p:cNvSpPr txBox="1"/>
          <p:nvPr/>
        </p:nvSpPr>
        <p:spPr>
          <a:xfrm>
            <a:off x="910525" y="2726453"/>
            <a:ext cx="7233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관찰한 데이터의 특징을 한눈에 알아볼 수 있도록 데이터를 막대그래프 모양으로 나타낸 것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디지털 영상에 대한 많은 정보를 제공함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스트레칭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엔드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인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평활화</a:t>
            </a: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9039E7-F069-6BCA-D55B-ECD338A18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931" y="4809945"/>
            <a:ext cx="3636447" cy="18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9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2A7DA1DD-A5C6-8623-6BBE-4B7BAC68C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7009135" y="1818771"/>
            <a:ext cx="3714764" cy="36894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4C1E35C-5469-9EBA-BA9C-D0A5CF2D3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458576" y="1818771"/>
            <a:ext cx="3714766" cy="36894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65EC2E5-2369-2747-8A32-A701B95F6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604"/>
          <a:stretch/>
        </p:blipFill>
        <p:spPr>
          <a:xfrm>
            <a:off x="9067464" y="1056495"/>
            <a:ext cx="2847823" cy="73323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841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26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스트레칭</a:t>
            </a:r>
          </a:p>
        </p:txBody>
      </p:sp>
      <p:sp>
        <p:nvSpPr>
          <p:cNvPr id="12" name="오른쪽 화살표 19">
            <a:extLst>
              <a:ext uri="{FF2B5EF4-FFF2-40B4-BE49-F238E27FC236}">
                <a16:creationId xmlns:a16="http://schemas.microsoft.com/office/drawing/2014/main" id="{7E83F3BB-2E4D-F359-9E1A-DCA52B3B85DD}"/>
              </a:ext>
            </a:extLst>
          </p:cNvPr>
          <p:cNvSpPr/>
          <p:nvPr/>
        </p:nvSpPr>
        <p:spPr>
          <a:xfrm>
            <a:off x="5874431" y="3457636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3" name="Object 9">
            <a:extLst>
              <a:ext uri="{FF2B5EF4-FFF2-40B4-BE49-F238E27FC236}">
                <a16:creationId xmlns:a16="http://schemas.microsoft.com/office/drawing/2014/main" id="{234E78F7-5D92-52A0-5E60-C1C1AFE1D2FE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051" dirty="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D579A24B-F171-EF70-6BE2-A937BA3EF59A}"/>
              </a:ext>
            </a:extLst>
          </p:cNvPr>
          <p:cNvSpPr txBox="1"/>
          <p:nvPr/>
        </p:nvSpPr>
        <p:spPr>
          <a:xfrm>
            <a:off x="1354178" y="833641"/>
            <a:ext cx="902591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명암 대비를 향상시키는 연산으로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낮은 명암 대비를 보이는 영상의 화질을 향상시키는 방법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10954" indent="-310954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모든 범위의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값을 포함하도록 히스토그램의 분포를 넓힘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C6E84-D235-63C3-766A-27FC4B0D7577}"/>
              </a:ext>
            </a:extLst>
          </p:cNvPr>
          <p:cNvSpPr txBox="1"/>
          <p:nvPr/>
        </p:nvSpPr>
        <p:spPr>
          <a:xfrm>
            <a:off x="10210632" y="6149679"/>
            <a:ext cx="2286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*old :</a:t>
            </a:r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원 영상 </a:t>
            </a:r>
            <a:r>
              <a:rPr lang="ko-KR" altLang="en-US" sz="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화소의</a:t>
            </a:r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명도 값</a:t>
            </a:r>
            <a:endParaRPr lang="en-US" altLang="ko-KR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*new :</a:t>
            </a:r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결과 영상 </a:t>
            </a:r>
            <a:r>
              <a:rPr lang="ko-KR" altLang="en-US" sz="80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화소의</a:t>
            </a:r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명도 값</a:t>
            </a:r>
            <a:endParaRPr lang="en-US" altLang="ko-KR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*low :</a:t>
            </a:r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히스토그램의 최저 명도 값</a:t>
            </a:r>
            <a:endParaRPr lang="en-US" altLang="ko-KR" sz="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*high :</a:t>
            </a:r>
            <a:r>
              <a:rPr lang="ko-KR" altLang="en-US" sz="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히스토그램의 최고 명도 값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EB48F-4FE3-1C68-A880-58E103136BD7}"/>
              </a:ext>
            </a:extLst>
          </p:cNvPr>
          <p:cNvSpPr txBox="1"/>
          <p:nvPr/>
        </p:nvSpPr>
        <p:spPr>
          <a:xfrm>
            <a:off x="2981661" y="5734180"/>
            <a:ext cx="6614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old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new = (old - low) / (high - low) * 255.0	      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39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A57814E-4248-057E-1830-DEB7D8139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7021601" y="2609346"/>
            <a:ext cx="3699688" cy="368532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0902185-A547-BD70-F76E-D6192EA01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449052" y="2609346"/>
            <a:ext cx="3721349" cy="370689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6" name="그룹 1013">
            <a:extLst>
              <a:ext uri="{FF2B5EF4-FFF2-40B4-BE49-F238E27FC236}">
                <a16:creationId xmlns:a16="http://schemas.microsoft.com/office/drawing/2014/main" id="{E176D279-0BA9-A548-B97E-2CAC9D9ABF70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7" name="Object 59">
              <a:extLst>
                <a:ext uri="{FF2B5EF4-FFF2-40B4-BE49-F238E27FC236}">
                  <a16:creationId xmlns:a16="http://schemas.microsoft.com/office/drawing/2014/main" id="{8F89F5FC-F89D-3610-67DB-355A2CB5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B12985-7260-28AF-A904-D3990949117B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엔드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인</a:t>
            </a:r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10CB680B-0DBE-7B90-FC58-4A0F7737BCF8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86912734-D3F8-EBF1-07A2-9050ADA12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" name="Object 14">
            <a:extLst>
              <a:ext uri="{FF2B5EF4-FFF2-40B4-BE49-F238E27FC236}">
                <a16:creationId xmlns:a16="http://schemas.microsoft.com/office/drawing/2014/main" id="{6B133235-A12D-60B4-F5A0-4118FD3211B9}"/>
              </a:ext>
            </a:extLst>
          </p:cNvPr>
          <p:cNvSpPr txBox="1"/>
          <p:nvPr/>
        </p:nvSpPr>
        <p:spPr>
          <a:xfrm>
            <a:off x="1354175" y="856588"/>
            <a:ext cx="92362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일정한 양의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화소를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흰색이나 검정색으로 지정하여 히스토그램의 분포를 좀 더 균일하게 함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EB0D1-B2AE-7045-4B75-242E51097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153" y="1217856"/>
            <a:ext cx="3958243" cy="1161536"/>
          </a:xfrm>
          <a:prstGeom prst="rect">
            <a:avLst/>
          </a:prstGeom>
        </p:spPr>
      </p:pic>
      <p:sp>
        <p:nvSpPr>
          <p:cNvPr id="18" name="오른쪽 화살표 23">
            <a:extLst>
              <a:ext uri="{FF2B5EF4-FFF2-40B4-BE49-F238E27FC236}">
                <a16:creationId xmlns:a16="http://schemas.microsoft.com/office/drawing/2014/main" id="{C812716E-EBF6-4351-D789-53FF83482380}"/>
              </a:ext>
            </a:extLst>
          </p:cNvPr>
          <p:cNvSpPr/>
          <p:nvPr/>
        </p:nvSpPr>
        <p:spPr>
          <a:xfrm>
            <a:off x="5890655" y="4249010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0D73CB-F943-6F24-2E90-BBFB8DE1001D}"/>
              </a:ext>
            </a:extLst>
          </p:cNvPr>
          <p:cNvSpPr txBox="1"/>
          <p:nvPr/>
        </p:nvSpPr>
        <p:spPr>
          <a:xfrm>
            <a:off x="5474118" y="4708559"/>
            <a:ext cx="12437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80" b="1" dirty="0">
                <a:latin typeface="Arial" panose="020B0604020202020204" pitchFamily="34" charset="0"/>
                <a:cs typeface="Arial" panose="020B0604020202020204" pitchFamily="34" charset="0"/>
              </a:rPr>
              <a:t>high - = 50</a:t>
            </a:r>
          </a:p>
          <a:p>
            <a:r>
              <a:rPr lang="en-US" altLang="ko-KR" sz="1480" b="1" dirty="0">
                <a:latin typeface="Arial" panose="020B0604020202020204" pitchFamily="34" charset="0"/>
                <a:cs typeface="Arial" panose="020B0604020202020204" pitchFamily="34" charset="0"/>
              </a:rPr>
              <a:t>low += 50</a:t>
            </a:r>
            <a:endParaRPr lang="ko-KR" altLang="en-US" sz="148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36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623BD-6AC8-BC83-D2C3-2F4DA9F0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CB0D1DB7-32B8-8F7B-BFF0-1C73BE342414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129FBD6F-BCF0-61F7-9027-5DF1AC85F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7" name="그룹 1013">
            <a:extLst>
              <a:ext uri="{FF2B5EF4-FFF2-40B4-BE49-F238E27FC236}">
                <a16:creationId xmlns:a16="http://schemas.microsoft.com/office/drawing/2014/main" id="{54DF8E60-A465-7F8D-CF4B-CB3BC9238109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8" name="Object 59">
              <a:extLst>
                <a:ext uri="{FF2B5EF4-FFF2-40B4-BE49-F238E27FC236}">
                  <a16:creationId xmlns:a16="http://schemas.microsoft.com/office/drawing/2014/main" id="{9F3689B9-A449-6BBD-878A-C55B411E0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8F1D458-7830-F3B1-DCE6-B189BCBF0224}"/>
              </a:ext>
            </a:extLst>
          </p:cNvPr>
          <p:cNvSpPr txBox="1"/>
          <p:nvPr/>
        </p:nvSpPr>
        <p:spPr>
          <a:xfrm>
            <a:off x="1201527" y="388680"/>
            <a:ext cx="36039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</a:t>
            </a:r>
            <a:r>
              <a:rPr lang="ko-KR" altLang="en-US" sz="1814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평활화</a:t>
            </a:r>
            <a:endParaRPr lang="ko-KR" altLang="en-US" sz="1814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0CD0C0-B4EB-BB9B-881E-7BE79FB83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87"/>
          <a:stretch/>
        </p:blipFill>
        <p:spPr>
          <a:xfrm>
            <a:off x="7909617" y="1137013"/>
            <a:ext cx="1641297" cy="2603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D86A5F-E801-9D8F-44BB-89611B4122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74" r="68641"/>
          <a:stretch/>
        </p:blipFill>
        <p:spPr>
          <a:xfrm>
            <a:off x="2605677" y="1461876"/>
            <a:ext cx="1644687" cy="21783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6F619B-65CD-4234-7DB9-64395CB62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68" t="16642" b="9045"/>
          <a:stretch/>
        </p:blipFill>
        <p:spPr>
          <a:xfrm>
            <a:off x="4493314" y="1567256"/>
            <a:ext cx="3261045" cy="18480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EEFBC3-85C2-E0D4-4168-C91EF7765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597" b="82857"/>
          <a:stretch/>
        </p:blipFill>
        <p:spPr>
          <a:xfrm>
            <a:off x="7776425" y="927726"/>
            <a:ext cx="2625733" cy="4145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36FD4F-EDC9-F505-9E12-06EC078BE0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358"/>
          <a:stretch/>
        </p:blipFill>
        <p:spPr>
          <a:xfrm>
            <a:off x="3085734" y="903365"/>
            <a:ext cx="4737722" cy="4138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E389EF-066A-721F-B25D-89003DDB45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33"/>
          <a:stretch/>
        </p:blipFill>
        <p:spPr>
          <a:xfrm>
            <a:off x="3677563" y="4142420"/>
            <a:ext cx="5527859" cy="2715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9CE81B-F13E-6706-F385-88ADD9F81C8B}"/>
              </a:ext>
            </a:extLst>
          </p:cNvPr>
          <p:cNvSpPr txBox="1"/>
          <p:nvPr/>
        </p:nvSpPr>
        <p:spPr>
          <a:xfrm>
            <a:off x="5543217" y="3401526"/>
            <a:ext cx="1204773" cy="3155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51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히스토그램</a:t>
            </a:r>
            <a:endParaRPr lang="ko-KR" altLang="en-US" sz="145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0E826081-6633-5165-96F6-AFAC4D43FAB2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051" dirty="0"/>
          </a:p>
        </p:txBody>
      </p:sp>
    </p:spTree>
    <p:extLst>
      <p:ext uri="{BB962C8B-B14F-4D97-AF65-F5344CB8AC3E}">
        <p14:creationId xmlns:p14="http://schemas.microsoft.com/office/powerpoint/2010/main" val="279587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C5DD69F-F30E-D20D-1F73-6D0971AC311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3796B-BFC0-6BBE-0AE0-BD4DE3735BE5}"/>
              </a:ext>
            </a:extLst>
          </p:cNvPr>
          <p:cNvSpPr txBox="1"/>
          <p:nvPr/>
        </p:nvSpPr>
        <p:spPr>
          <a:xfrm>
            <a:off x="4997311" y="971550"/>
            <a:ext cx="8690116" cy="472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바탕" panose="02030600000101010101" pitchFamily="18" charset="-127"/>
                <a:ea typeface="바탕" panose="02030600000101010101" pitchFamily="18" charset="-127"/>
              </a:rPr>
              <a:t>프로젝트</a:t>
            </a:r>
            <a:r>
              <a:rPr lang="en-US" altLang="ko-KR" sz="40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4000" b="1" dirty="0">
                <a:latin typeface="바탕" panose="02030600000101010101" pitchFamily="18" charset="-127"/>
                <a:ea typeface="바탕" panose="02030600000101010101" pitchFamily="18" charset="-127"/>
              </a:rPr>
              <a:t>개요</a:t>
            </a:r>
            <a:endParaRPr lang="en-US" altLang="ko-KR" sz="4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48" indent="-285748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프로젝트 개발 목표 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: C++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 언어로 영상처리 구현</a:t>
            </a: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48" indent="-285748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48" indent="-285748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48" indent="-285748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프로젝트 개발 기간 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: 2024. 03. 25. ~ 2024. 04. 03.</a:t>
            </a:r>
          </a:p>
          <a:p>
            <a:pPr marL="285748" indent="-285748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48" indent="-285748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48" indent="-285748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프로젝트 개발 환경 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: Windows 11 pro - Visual Studio 2022</a:t>
            </a:r>
          </a:p>
          <a:p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                                                                  (feat. MFC)</a:t>
            </a:r>
          </a:p>
          <a:p>
            <a:pPr marL="285748" indent="-285748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48" indent="-285748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48" indent="-285748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주요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기능 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화소 점 처리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처리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기하학적 처리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</a:p>
          <a:p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                    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화소 영역 처리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경계선 검출</a:t>
            </a: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8606CD3D-A623-AD48-563A-F003D12B3065}"/>
              </a:ext>
            </a:extLst>
          </p:cNvPr>
          <p:cNvSpPr txBox="1"/>
          <p:nvPr/>
        </p:nvSpPr>
        <p:spPr>
          <a:xfrm rot="-5400000">
            <a:off x="-3883842" y="625368"/>
            <a:ext cx="9894741" cy="7114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23" dirty="0">
                <a:latin typeface="Noto Sans CJK KR Regular" pitchFamily="34" charset="0"/>
              </a:rPr>
              <a:t>1. Introduction</a:t>
            </a:r>
            <a:endParaRPr lang="en-US" sz="2263" dirty="0"/>
          </a:p>
        </p:txBody>
      </p:sp>
    </p:spTree>
    <p:extLst>
      <p:ext uri="{BB962C8B-B14F-4D97-AF65-F5344CB8AC3E}">
        <p14:creationId xmlns:p14="http://schemas.microsoft.com/office/powerpoint/2010/main" val="2171304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DDDC7537-F681-F5A6-57D6-15F039BC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95" t="925"/>
          <a:stretch/>
        </p:blipFill>
        <p:spPr>
          <a:xfrm>
            <a:off x="7041608" y="1049432"/>
            <a:ext cx="3626391" cy="370219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F728E3D-5BE6-EC81-3072-06E74D17F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" r="50000"/>
          <a:stretch/>
        </p:blipFill>
        <p:spPr>
          <a:xfrm>
            <a:off x="1451408" y="1049432"/>
            <a:ext cx="3726802" cy="37049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623BD-6AC8-BC83-D2C3-2F4DA9F0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714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29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36DD21A9-31D9-E0B0-29B7-365AEE41BB99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B6D5A2B1-79DF-038B-E8B4-ECAABC5C9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1" name="그룹 1013">
            <a:extLst>
              <a:ext uri="{FF2B5EF4-FFF2-40B4-BE49-F238E27FC236}">
                <a16:creationId xmlns:a16="http://schemas.microsoft.com/office/drawing/2014/main" id="{AEB0D3DD-3ACF-5724-ED2D-8E482A95E40A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22" name="Object 59">
              <a:extLst>
                <a:ext uri="{FF2B5EF4-FFF2-40B4-BE49-F238E27FC236}">
                  <a16:creationId xmlns:a16="http://schemas.microsoft.com/office/drawing/2014/main" id="{1609E38A-27D2-59DE-0353-E99217D3B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A6128F-417D-DD5F-5EF5-9B0EE8A306D0}"/>
              </a:ext>
            </a:extLst>
          </p:cNvPr>
          <p:cNvSpPr txBox="1"/>
          <p:nvPr/>
        </p:nvSpPr>
        <p:spPr>
          <a:xfrm>
            <a:off x="1201527" y="388680"/>
            <a:ext cx="36039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</a:t>
            </a:r>
            <a:r>
              <a:rPr lang="ko-KR" altLang="en-US" sz="1814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평활화</a:t>
            </a:r>
            <a:endParaRPr lang="ko-KR" altLang="en-US" sz="1814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BCA73444-28F2-78F7-CCB0-F5C34881963B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05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D4B4-5F14-0446-E69F-848F1D260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227" y="4961701"/>
            <a:ext cx="2100413" cy="3411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83CA6-E325-0EBF-DB65-1B3556A77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875" y="5426952"/>
            <a:ext cx="3481847" cy="3165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4C34888-59D8-81EE-6672-7FBFB5AFD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875" y="5867553"/>
            <a:ext cx="5335997" cy="33956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9AF0B9-78DA-821B-3508-1A91B06BCB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4873" y="6331128"/>
            <a:ext cx="5062774" cy="345491"/>
          </a:xfrm>
          <a:prstGeom prst="rect">
            <a:avLst/>
          </a:prstGeom>
        </p:spPr>
      </p:pic>
      <p:sp>
        <p:nvSpPr>
          <p:cNvPr id="31" name="Rectangle 2">
            <a:extLst>
              <a:ext uri="{FF2B5EF4-FFF2-40B4-BE49-F238E27FC236}">
                <a16:creationId xmlns:a16="http://schemas.microsoft.com/office/drawing/2014/main" id="{91C72225-CC29-D196-F91D-64436CD4A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277" y="5087102"/>
            <a:ext cx="7245637" cy="145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918" tIns="41459" rIns="82918" bIns="41459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1단계 : 빈도수 세기 (=히스토그램)</a:t>
            </a:r>
            <a:r>
              <a:rPr lang="en-US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------------------</a:t>
            </a:r>
            <a:r>
              <a:rPr lang="en-US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endParaRPr lang="en-US" altLang="ko-KR" sz="1270" dirty="0">
              <a:solidFill>
                <a:srgbClr val="7A7E8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270" dirty="0">
              <a:solidFill>
                <a:srgbClr val="7A7E8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2단계 : 누적 히스토그램 생성</a:t>
            </a:r>
            <a:r>
              <a:rPr lang="en-US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--------</a:t>
            </a:r>
            <a:r>
              <a:rPr lang="en-US" altLang="ko-KR" sz="1270" dirty="0">
                <a:solidFill>
                  <a:srgbClr val="9FA1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----</a:t>
            </a:r>
            <a:r>
              <a:rPr lang="en-US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-----------</a:t>
            </a:r>
            <a:r>
              <a:rPr lang="en-US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endParaRPr lang="en-US" altLang="ko-KR" sz="1270" dirty="0">
              <a:solidFill>
                <a:srgbClr val="7A7E8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3단계 : 정규화된 히스토그램 생성</a:t>
            </a:r>
            <a:r>
              <a:rPr lang="en-US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------------------</a:t>
            </a:r>
            <a:r>
              <a:rPr lang="en-US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endParaRPr lang="en-US" altLang="ko-KR" sz="1270" dirty="0">
              <a:solidFill>
                <a:srgbClr val="7A7E8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4단계 : 히스토그램 출력</a:t>
            </a:r>
            <a:r>
              <a:rPr lang="ko-KR" altLang="ko-KR" sz="127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7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-----------------------------</a:t>
            </a:r>
            <a:r>
              <a:rPr lang="en-US" altLang="ko-KR" sz="1270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endParaRPr lang="ko-KR" altLang="ko-KR" sz="1270" dirty="0">
              <a:solidFill>
                <a:srgbClr val="7A7E8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오른쪽 화살표 23">
            <a:extLst>
              <a:ext uri="{FF2B5EF4-FFF2-40B4-BE49-F238E27FC236}">
                <a16:creationId xmlns:a16="http://schemas.microsoft.com/office/drawing/2014/main" id="{161729E5-AFC3-F066-0E0B-E45202C658D4}"/>
              </a:ext>
            </a:extLst>
          </p:cNvPr>
          <p:cNvSpPr/>
          <p:nvPr/>
        </p:nvSpPr>
        <p:spPr>
          <a:xfrm>
            <a:off x="5886912" y="2618317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</p:spTree>
    <p:extLst>
      <p:ext uri="{BB962C8B-B14F-4D97-AF65-F5344CB8AC3E}">
        <p14:creationId xmlns:p14="http://schemas.microsoft.com/office/powerpoint/2010/main" val="2338571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AF807A7-F569-62E1-5BB7-96DE9A3F3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2" t="12222" r="60228" b="60399"/>
          <a:stretch/>
        </p:blipFill>
        <p:spPr>
          <a:xfrm>
            <a:off x="8649196" y="1709735"/>
            <a:ext cx="3342779" cy="36433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203" y="1410303"/>
            <a:ext cx="3342780" cy="598864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3600" b="1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기하학 처리</a:t>
            </a:r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3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6B83B-53A5-4D4E-3D6B-EA0B9B810C90}"/>
              </a:ext>
            </a:extLst>
          </p:cNvPr>
          <p:cNvSpPr txBox="1"/>
          <p:nvPr/>
        </p:nvSpPr>
        <p:spPr>
          <a:xfrm>
            <a:off x="910525" y="2715784"/>
            <a:ext cx="6966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영상을 구성하는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화소의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공간적 위치를 재배치하는 과정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축소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확대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회전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대칭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이동</a:t>
            </a: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685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31</a:t>
            </a:fld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50439B-367E-89E8-C156-BB9AD73C1E05}"/>
              </a:ext>
            </a:extLst>
          </p:cNvPr>
          <p:cNvSpPr txBox="1"/>
          <p:nvPr/>
        </p:nvSpPr>
        <p:spPr>
          <a:xfrm>
            <a:off x="1757305" y="400025"/>
            <a:ext cx="397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** </a:t>
            </a:r>
            <a:r>
              <a:rPr lang="ko-KR" altLang="en-US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전방향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역방향 사상</a:t>
            </a:r>
          </a:p>
        </p:txBody>
      </p:sp>
      <p:grpSp>
        <p:nvGrpSpPr>
          <p:cNvPr id="43" name="그룹 1013">
            <a:extLst>
              <a:ext uri="{FF2B5EF4-FFF2-40B4-BE49-F238E27FC236}">
                <a16:creationId xmlns:a16="http://schemas.microsoft.com/office/drawing/2014/main" id="{84E3C128-93A2-1A87-B424-B5757D62E464}"/>
              </a:ext>
            </a:extLst>
          </p:cNvPr>
          <p:cNvGrpSpPr/>
          <p:nvPr/>
        </p:nvGrpSpPr>
        <p:grpSpPr>
          <a:xfrm>
            <a:off x="1563529" y="800135"/>
            <a:ext cx="9064941" cy="116796"/>
            <a:chOff x="1140083" y="1172561"/>
            <a:chExt cx="8597398" cy="77379"/>
          </a:xfrm>
        </p:grpSpPr>
        <p:pic>
          <p:nvPicPr>
            <p:cNvPr id="44" name="Object 59">
              <a:extLst>
                <a:ext uri="{FF2B5EF4-FFF2-40B4-BE49-F238E27FC236}">
                  <a16:creationId xmlns:a16="http://schemas.microsoft.com/office/drawing/2014/main" id="{B039B38F-8B09-22D0-2F10-413370F9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2" name="Object 14">
            <a:extLst>
              <a:ext uri="{FF2B5EF4-FFF2-40B4-BE49-F238E27FC236}">
                <a16:creationId xmlns:a16="http://schemas.microsoft.com/office/drawing/2014/main" id="{E9FABF75-33E2-CAF6-ACA5-7B0FC3578126}"/>
              </a:ext>
            </a:extLst>
          </p:cNvPr>
          <p:cNvSpPr txBox="1"/>
          <p:nvPr/>
        </p:nvSpPr>
        <p:spPr>
          <a:xfrm>
            <a:off x="1518721" y="881271"/>
            <a:ext cx="97428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전방향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 사상 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원시 영상에서 목적 영상을 바로 도출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lvl="3"/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원시 영상의 좌표가 홀수이면 목적 영상의 좌표 값에 소수점이 들어 있어 해당 좌표가 없게 되므로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홀 문제 발생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D431F69-58FB-6354-14D8-E4CB642C5AEE}"/>
              </a:ext>
            </a:extLst>
          </p:cNvPr>
          <p:cNvSpPr txBox="1"/>
          <p:nvPr/>
        </p:nvSpPr>
        <p:spPr>
          <a:xfrm>
            <a:off x="1528247" y="1857250"/>
            <a:ext cx="924452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역방향 사상 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목적 영상에서 원시 영상의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값 도출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lvl="3"/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역함수로 원시 영상의 좌표 값을 계산하고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그 좌표에 해당하는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값을 찾아서 목적 영상에 할당하므로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전방향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사상에서 발생했던 홀 문제가 일어나지 않음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C1609386-23EE-FF48-9BE3-CFCE94E33810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5" name="Object 10">
              <a:extLst>
                <a:ext uri="{FF2B5EF4-FFF2-40B4-BE49-F238E27FC236}">
                  <a16:creationId xmlns:a16="http://schemas.microsoft.com/office/drawing/2014/main" id="{C45F82A6-B26C-645F-98A1-50F6E4C3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6" name="Object 9">
            <a:extLst>
              <a:ext uri="{FF2B5EF4-FFF2-40B4-BE49-F238E27FC236}">
                <a16:creationId xmlns:a16="http://schemas.microsoft.com/office/drawing/2014/main" id="{E738F426-3570-5FFE-6270-C1BB2C3EDCD0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05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BA9872-0FF4-DF8F-A116-B469BE460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30" y="2876214"/>
            <a:ext cx="4905975" cy="31339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9B5A2C-2AF4-2980-C420-0B60EAE92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493" y="3014413"/>
            <a:ext cx="5518135" cy="29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86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911D49F7-0F2C-06EF-D925-1322F1950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41" b="50000"/>
          <a:stretch/>
        </p:blipFill>
        <p:spPr>
          <a:xfrm>
            <a:off x="7248621" y="1750338"/>
            <a:ext cx="2450129" cy="243874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C1A567-3472-B276-A21D-20AC7940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32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3B5B54A0-538C-E056-F5B3-4D11B32605CF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D41225EF-6032-D312-A5A0-877074EF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14" name="그룹 1013">
            <a:extLst>
              <a:ext uri="{FF2B5EF4-FFF2-40B4-BE49-F238E27FC236}">
                <a16:creationId xmlns:a16="http://schemas.microsoft.com/office/drawing/2014/main" id="{668C5970-0E5F-5F2B-42CD-12B9DBB53269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15" name="Object 59">
              <a:extLst>
                <a:ext uri="{FF2B5EF4-FFF2-40B4-BE49-F238E27FC236}">
                  <a16:creationId xmlns:a16="http://schemas.microsoft.com/office/drawing/2014/main" id="{EB9BBB5C-257B-A7D9-167E-8D45A2E7A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DBD28385-31EA-73A4-7F9D-E8C03F6B4680}"/>
              </a:ext>
            </a:extLst>
          </p:cNvPr>
          <p:cNvSpPr txBox="1"/>
          <p:nvPr/>
        </p:nvSpPr>
        <p:spPr>
          <a:xfrm>
            <a:off x="1328224" y="840175"/>
            <a:ext cx="73244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디지털 영상의 모양은 변화시키지 않은 채 크기만을 축소하는 처리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기술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10954" indent="-310954">
              <a:buFont typeface="Wingdings" panose="05000000000000000000" pitchFamily="2" charset="2"/>
              <a:buChar char="v"/>
            </a:pP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0954" indent="-310954">
              <a:buFont typeface="Wingdings" panose="05000000000000000000" pitchFamily="2" charset="2"/>
              <a:buChar char="v"/>
            </a:pPr>
            <a:r>
              <a:rPr 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512x512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를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배 축소한 결과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(512x512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  <a:sym typeface="Wingdings" panose="05000000000000000000" pitchFamily="2" charset="2"/>
              </a:rPr>
              <a:t>256x256)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오른쪽 화살표 23">
            <a:extLst>
              <a:ext uri="{FF2B5EF4-FFF2-40B4-BE49-F238E27FC236}">
                <a16:creationId xmlns:a16="http://schemas.microsoft.com/office/drawing/2014/main" id="{486AAA92-CA48-7C22-1C71-5C5E67D72376}"/>
              </a:ext>
            </a:extLst>
          </p:cNvPr>
          <p:cNvSpPr/>
          <p:nvPr/>
        </p:nvSpPr>
        <p:spPr>
          <a:xfrm>
            <a:off x="6409015" y="2799603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A47F3-C439-301E-7CA6-E6CCED07A98A}"/>
              </a:ext>
            </a:extLst>
          </p:cNvPr>
          <p:cNvSpPr txBox="1"/>
          <p:nvPr/>
        </p:nvSpPr>
        <p:spPr>
          <a:xfrm>
            <a:off x="6114714" y="3265707"/>
            <a:ext cx="1000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Value = 2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8FD653-AB37-65E3-8ABE-A36F08FCB5F7}"/>
              </a:ext>
            </a:extLst>
          </p:cNvPr>
          <p:cNvSpPr txBox="1"/>
          <p:nvPr/>
        </p:nvSpPr>
        <p:spPr>
          <a:xfrm>
            <a:off x="6717886" y="4721839"/>
            <a:ext cx="6287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outH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inH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/ Value</a:t>
            </a:r>
          </a:p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outW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inW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/ Value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695004-CAE5-C892-C496-185BB0F36BEA}"/>
              </a:ext>
            </a:extLst>
          </p:cNvPr>
          <p:cNvSpPr txBox="1"/>
          <p:nvPr/>
        </p:nvSpPr>
        <p:spPr>
          <a:xfrm>
            <a:off x="6716399" y="5709242"/>
            <a:ext cx="6287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outIamge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/ Value][k / Value]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][k]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9F8DDEEF-A16A-F019-B42F-F0F8106E99A5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05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0359E-88DF-E124-95B0-11B62142C753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축소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A1D5003-88D5-CCCB-B9CE-83E8F32C2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60"/>
          <a:stretch/>
        </p:blipFill>
        <p:spPr>
          <a:xfrm>
            <a:off x="1066498" y="1750339"/>
            <a:ext cx="4872550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0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CDDB9618-FC6D-6C4F-9610-BF82C02B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42" y="4247382"/>
            <a:ext cx="2438740" cy="24387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45E7218-6FEC-EAC8-A5E6-4B00083A9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4"/>
          <a:stretch/>
        </p:blipFill>
        <p:spPr>
          <a:xfrm>
            <a:off x="3398679" y="1770395"/>
            <a:ext cx="2492517" cy="24673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B23011E-84BA-83BC-3DB4-CD66B2C42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12" b="50000"/>
          <a:stretch/>
        </p:blipFill>
        <p:spPr>
          <a:xfrm>
            <a:off x="1413923" y="2382042"/>
            <a:ext cx="1254272" cy="123366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A96EA-7789-535D-9374-A96C3E63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E7589C15-389B-AA57-5208-A7FE880E7A12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5269A9A8-48D3-C3DE-08C9-D9D7916EF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7" name="그룹 1013">
            <a:extLst>
              <a:ext uri="{FF2B5EF4-FFF2-40B4-BE49-F238E27FC236}">
                <a16:creationId xmlns:a16="http://schemas.microsoft.com/office/drawing/2014/main" id="{7E1EA491-4C30-5F27-B7D7-942050265749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8" name="Object 59">
              <a:extLst>
                <a:ext uri="{FF2B5EF4-FFF2-40B4-BE49-F238E27FC236}">
                  <a16:creationId xmlns:a16="http://schemas.microsoft.com/office/drawing/2014/main" id="{842D5303-68F8-07A2-2332-17D3664F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D705E456-8883-0F50-D817-4F890D1181A4}"/>
              </a:ext>
            </a:extLst>
          </p:cNvPr>
          <p:cNvSpPr txBox="1"/>
          <p:nvPr/>
        </p:nvSpPr>
        <p:spPr>
          <a:xfrm>
            <a:off x="1328221" y="833641"/>
            <a:ext cx="71862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디지털 영상의 모양은 변화시키지 않은 채 크기만을 확대하는 처리 기술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10954" indent="-310954">
              <a:buFont typeface="Wingdings" panose="05000000000000000000" pitchFamily="2" charset="2"/>
              <a:buChar char="v"/>
            </a:pP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0954" indent="-310954">
              <a:buFont typeface="Wingdings" panose="05000000000000000000" pitchFamily="2" charset="2"/>
              <a:buChar char="v"/>
            </a:pPr>
            <a:r>
              <a:rPr 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128x128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를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배 확대한 결과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(128x128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  <a:sym typeface="Wingdings" panose="05000000000000000000" pitchFamily="2" charset="2"/>
              </a:rPr>
              <a:t>256x256)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91ECB-18F7-8F5B-92ED-BC6D2B1BDA96}"/>
              </a:ext>
            </a:extLst>
          </p:cNvPr>
          <p:cNvSpPr txBox="1"/>
          <p:nvPr/>
        </p:nvSpPr>
        <p:spPr>
          <a:xfrm>
            <a:off x="5269076" y="4205399"/>
            <a:ext cx="829179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70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9915D-EE12-336F-C1A8-2B63C891BF44}"/>
              </a:ext>
            </a:extLst>
          </p:cNvPr>
          <p:cNvSpPr txBox="1"/>
          <p:nvPr/>
        </p:nvSpPr>
        <p:spPr>
          <a:xfrm>
            <a:off x="773810" y="3987342"/>
            <a:ext cx="829179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70" b="1" dirty="0" err="1">
                <a:solidFill>
                  <a:srgbClr val="00B0F0"/>
                </a:solidFill>
                <a:highlight>
                  <a:srgbClr val="000000"/>
                </a:highlight>
              </a:rPr>
              <a:t>백워딩</a:t>
            </a:r>
            <a:endParaRPr lang="ko-KR" altLang="en-US" sz="1270" b="1" dirty="0">
              <a:solidFill>
                <a:srgbClr val="00B0F0"/>
              </a:solidFill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01D83-4B6D-7224-9888-980A0FF5D5B2}"/>
              </a:ext>
            </a:extLst>
          </p:cNvPr>
          <p:cNvSpPr txBox="1"/>
          <p:nvPr/>
        </p:nvSpPr>
        <p:spPr>
          <a:xfrm>
            <a:off x="6443114" y="5070527"/>
            <a:ext cx="829179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70" b="1" dirty="0" err="1">
                <a:solidFill>
                  <a:srgbClr val="00B0F0"/>
                </a:solidFill>
                <a:highlight>
                  <a:srgbClr val="000000"/>
                </a:highlight>
              </a:rPr>
              <a:t>백워딩</a:t>
            </a:r>
            <a:endParaRPr lang="ko-KR" altLang="en-US" sz="1270" b="1" dirty="0">
              <a:solidFill>
                <a:srgbClr val="00B0F0"/>
              </a:solidFill>
              <a:highlight>
                <a:srgbClr val="00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287CC-0FAC-0811-A79F-E37D70146EB0}"/>
              </a:ext>
            </a:extLst>
          </p:cNvPr>
          <p:cNvSpPr txBox="1"/>
          <p:nvPr/>
        </p:nvSpPr>
        <p:spPr>
          <a:xfrm>
            <a:off x="6443114" y="2987716"/>
            <a:ext cx="829179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70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B60B9-740E-80AA-2368-4E517600F7F8}"/>
              </a:ext>
            </a:extLst>
          </p:cNvPr>
          <p:cNvSpPr txBox="1"/>
          <p:nvPr/>
        </p:nvSpPr>
        <p:spPr>
          <a:xfrm>
            <a:off x="9524235" y="5018262"/>
            <a:ext cx="2952323" cy="3155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51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451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홀 문제 해결</a:t>
            </a:r>
          </a:p>
        </p:txBody>
      </p:sp>
      <p:sp>
        <p:nvSpPr>
          <p:cNvPr id="18" name="오른쪽 화살표 29">
            <a:extLst>
              <a:ext uri="{FF2B5EF4-FFF2-40B4-BE49-F238E27FC236}">
                <a16:creationId xmlns:a16="http://schemas.microsoft.com/office/drawing/2014/main" id="{1434100F-8A15-B8FF-1AFE-BE8FBC7024F3}"/>
              </a:ext>
            </a:extLst>
          </p:cNvPr>
          <p:cNvSpPr/>
          <p:nvPr/>
        </p:nvSpPr>
        <p:spPr>
          <a:xfrm>
            <a:off x="2826142" y="2805063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9" name="오른쪽 화살표 33">
            <a:extLst>
              <a:ext uri="{FF2B5EF4-FFF2-40B4-BE49-F238E27FC236}">
                <a16:creationId xmlns:a16="http://schemas.microsoft.com/office/drawing/2014/main" id="{82984C99-AFEE-4CC2-947B-1B89DD45BDC4}"/>
              </a:ext>
            </a:extLst>
          </p:cNvPr>
          <p:cNvSpPr/>
          <p:nvPr/>
        </p:nvSpPr>
        <p:spPr>
          <a:xfrm rot="5400000">
            <a:off x="1833764" y="3727090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7009FE-ECC1-FFDA-8A49-E4DCC0E6D5B8}"/>
              </a:ext>
            </a:extLst>
          </p:cNvPr>
          <p:cNvSpPr txBox="1"/>
          <p:nvPr/>
        </p:nvSpPr>
        <p:spPr>
          <a:xfrm>
            <a:off x="2391368" y="3676779"/>
            <a:ext cx="1105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Value = 2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AD0367-A549-190A-4E38-0B469569FB47}"/>
              </a:ext>
            </a:extLst>
          </p:cNvPr>
          <p:cNvSpPr txBox="1"/>
          <p:nvPr/>
        </p:nvSpPr>
        <p:spPr>
          <a:xfrm>
            <a:off x="6717886" y="1977939"/>
            <a:ext cx="6287940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outH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inH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 * Value</a:t>
            </a:r>
          </a:p>
          <a:p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outW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inW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 * Value</a:t>
            </a:r>
            <a:endParaRPr lang="ko-KR" altLang="en-US" sz="181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D0C68-497C-81EF-3BA0-93D340DF09AA}"/>
              </a:ext>
            </a:extLst>
          </p:cNvPr>
          <p:cNvSpPr txBox="1"/>
          <p:nvPr/>
        </p:nvSpPr>
        <p:spPr>
          <a:xfrm>
            <a:off x="6716399" y="3221706"/>
            <a:ext cx="628794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outIamge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 * Value][k * Value] = </a:t>
            </a:r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][k]</a:t>
            </a:r>
            <a:endParaRPr lang="ko-KR" altLang="en-US" sz="181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791E7-FB4F-0191-121B-AA2511BD175F}"/>
              </a:ext>
            </a:extLst>
          </p:cNvPr>
          <p:cNvSpPr txBox="1"/>
          <p:nvPr/>
        </p:nvSpPr>
        <p:spPr>
          <a:xfrm>
            <a:off x="6716399" y="5325263"/>
            <a:ext cx="628794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outIamge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][k] = </a:t>
            </a:r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814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1814" b="1" dirty="0">
                <a:latin typeface="Arial" panose="020B0604020202020204" pitchFamily="34" charset="0"/>
                <a:cs typeface="Arial" panose="020B0604020202020204" pitchFamily="34" charset="0"/>
              </a:rPr>
              <a:t> / Value][k / Value] </a:t>
            </a:r>
            <a:endParaRPr lang="ko-KR" altLang="en-US" sz="1814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AB48C4B1-53D8-3DDE-91E2-80ADFE77971C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05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6C1CE7-E074-BC08-2593-F6A4DCC1ACCE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확대</a:t>
            </a:r>
          </a:p>
        </p:txBody>
      </p:sp>
    </p:spTree>
    <p:extLst>
      <p:ext uri="{BB962C8B-B14F-4D97-AF65-F5344CB8AC3E}">
        <p14:creationId xmlns:p14="http://schemas.microsoft.com/office/powerpoint/2010/main" val="2197731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E543F194-2FE8-1063-F752-347787D1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32" y="4439636"/>
            <a:ext cx="2242829" cy="223164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D293197-E880-4A76-BB6F-77741D2F4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3608462" y="1770644"/>
            <a:ext cx="2205403" cy="219990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910A2B9-025E-415C-7474-03A6CCF07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913632" y="1770645"/>
            <a:ext cx="2205413" cy="21999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A96EA-7789-535D-9374-A96C3E63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841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34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E7589C15-389B-AA57-5208-A7FE880E7A12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5269A9A8-48D3-C3DE-08C9-D9D7916EF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7" name="그룹 1013">
            <a:extLst>
              <a:ext uri="{FF2B5EF4-FFF2-40B4-BE49-F238E27FC236}">
                <a16:creationId xmlns:a16="http://schemas.microsoft.com/office/drawing/2014/main" id="{7E1EA491-4C30-5F27-B7D7-942050265749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8" name="Object 59">
              <a:extLst>
                <a:ext uri="{FF2B5EF4-FFF2-40B4-BE49-F238E27FC236}">
                  <a16:creationId xmlns:a16="http://schemas.microsoft.com/office/drawing/2014/main" id="{842D5303-68F8-07A2-2332-17D3664F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24" name="Object 9">
            <a:extLst>
              <a:ext uri="{FF2B5EF4-FFF2-40B4-BE49-F238E27FC236}">
                <a16:creationId xmlns:a16="http://schemas.microsoft.com/office/drawing/2014/main" id="{AB48C4B1-53D8-3DDE-91E2-80ADFE77971C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05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6C1CE7-E074-BC08-2593-F6A4DCC1ACCE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회전</a:t>
            </a: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E55E9EBE-0092-0A26-EF6A-75DD1D9FA451}"/>
              </a:ext>
            </a:extLst>
          </p:cNvPr>
          <p:cNvSpPr txBox="1"/>
          <p:nvPr/>
        </p:nvSpPr>
        <p:spPr>
          <a:xfrm>
            <a:off x="1328222" y="856979"/>
            <a:ext cx="69789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영상을 임의의 방향으로 특정한 각도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θ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만큼 회전시키는 처리 기술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E0712-D616-5C2E-7AD4-C2AB7FC4A820}"/>
              </a:ext>
            </a:extLst>
          </p:cNvPr>
          <p:cNvSpPr txBox="1"/>
          <p:nvPr/>
        </p:nvSpPr>
        <p:spPr>
          <a:xfrm>
            <a:off x="5134319" y="3990303"/>
            <a:ext cx="829179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70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974E9-3EE0-20D7-E1CA-CEF38FFBF265}"/>
              </a:ext>
            </a:extLst>
          </p:cNvPr>
          <p:cNvSpPr txBox="1"/>
          <p:nvPr/>
        </p:nvSpPr>
        <p:spPr>
          <a:xfrm>
            <a:off x="3124778" y="6377468"/>
            <a:ext cx="1562753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70" b="1" dirty="0" err="1">
                <a:solidFill>
                  <a:srgbClr val="00B0F0"/>
                </a:solidFill>
                <a:highlight>
                  <a:srgbClr val="000000"/>
                </a:highlight>
              </a:rPr>
              <a:t>백워딩</a:t>
            </a:r>
            <a:r>
              <a:rPr lang="ko-KR" altLang="en-US" sz="1270" b="1" dirty="0">
                <a:solidFill>
                  <a:srgbClr val="00B0F0"/>
                </a:solidFill>
                <a:highlight>
                  <a:srgbClr val="000000"/>
                </a:highlight>
              </a:rPr>
              <a:t> </a:t>
            </a:r>
            <a:r>
              <a:rPr lang="en-US" altLang="ko-KR" sz="1270" b="1" dirty="0">
                <a:solidFill>
                  <a:srgbClr val="00B0F0"/>
                </a:solidFill>
                <a:highlight>
                  <a:srgbClr val="000000"/>
                </a:highlight>
              </a:rPr>
              <a:t>+ </a:t>
            </a:r>
            <a:r>
              <a:rPr lang="ko-KR" altLang="en-US" sz="1270" b="1" dirty="0">
                <a:solidFill>
                  <a:srgbClr val="00B0F0"/>
                </a:solidFill>
                <a:highlight>
                  <a:srgbClr val="000000"/>
                </a:highlight>
              </a:rPr>
              <a:t>중앙배열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56FA5-6F97-4B43-8777-BC6C0652500C}"/>
              </a:ext>
            </a:extLst>
          </p:cNvPr>
          <p:cNvSpPr txBox="1"/>
          <p:nvPr/>
        </p:nvSpPr>
        <p:spPr>
          <a:xfrm>
            <a:off x="6472798" y="1808990"/>
            <a:ext cx="829179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70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5E8AB5-A96F-2F6C-F5DC-973614AC9C4C}"/>
              </a:ext>
            </a:extLst>
          </p:cNvPr>
          <p:cNvSpPr txBox="1"/>
          <p:nvPr/>
        </p:nvSpPr>
        <p:spPr>
          <a:xfrm>
            <a:off x="6472801" y="3722385"/>
            <a:ext cx="1562753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70" b="1" dirty="0" err="1">
                <a:solidFill>
                  <a:srgbClr val="00B0F0"/>
                </a:solidFill>
                <a:highlight>
                  <a:srgbClr val="000000"/>
                </a:highlight>
              </a:rPr>
              <a:t>백워딩</a:t>
            </a:r>
            <a:r>
              <a:rPr lang="ko-KR" altLang="en-US" sz="1270" b="1" dirty="0">
                <a:solidFill>
                  <a:srgbClr val="00B0F0"/>
                </a:solidFill>
                <a:highlight>
                  <a:srgbClr val="000000"/>
                </a:highlight>
              </a:rPr>
              <a:t> </a:t>
            </a:r>
            <a:r>
              <a:rPr lang="en-US" altLang="ko-KR" sz="1270" b="1" dirty="0">
                <a:solidFill>
                  <a:srgbClr val="00B0F0"/>
                </a:solidFill>
                <a:highlight>
                  <a:srgbClr val="000000"/>
                </a:highlight>
              </a:rPr>
              <a:t>+ </a:t>
            </a:r>
            <a:r>
              <a:rPr lang="ko-KR" altLang="en-US" sz="1270" b="1" dirty="0">
                <a:solidFill>
                  <a:srgbClr val="00B0F0"/>
                </a:solidFill>
                <a:highlight>
                  <a:srgbClr val="000000"/>
                </a:highlight>
              </a:rPr>
              <a:t>중앙배열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345250F-64E1-299A-0E5C-4675E49D5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270" y="2092678"/>
            <a:ext cx="3765854" cy="136469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6C081CD-7E60-5791-63DF-68F9C15C7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272" y="1496382"/>
            <a:ext cx="2797183" cy="30155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1312B29-CD6E-380D-83B2-296A37AC4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272" y="4012396"/>
            <a:ext cx="4733999" cy="271491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5263EF-5FDA-571E-19A1-538BC8CFBB74}"/>
              </a:ext>
            </a:extLst>
          </p:cNvPr>
          <p:cNvSpPr txBox="1"/>
          <p:nvPr/>
        </p:nvSpPr>
        <p:spPr>
          <a:xfrm>
            <a:off x="9524235" y="3882080"/>
            <a:ext cx="2952323" cy="3155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51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451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홀 </a:t>
            </a:r>
            <a:r>
              <a:rPr lang="en-US" altLang="ko-KR" sz="1451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451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중앙배열</a:t>
            </a:r>
            <a:r>
              <a:rPr lang="ko-KR" altLang="en-US" sz="1451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 해결</a:t>
            </a:r>
          </a:p>
        </p:txBody>
      </p:sp>
      <p:sp>
        <p:nvSpPr>
          <p:cNvPr id="36" name="오른쪽 화살표 29">
            <a:extLst>
              <a:ext uri="{FF2B5EF4-FFF2-40B4-BE49-F238E27FC236}">
                <a16:creationId xmlns:a16="http://schemas.microsoft.com/office/drawing/2014/main" id="{2F3C7AF9-BA6C-7BF8-DAD9-C9EE24D42EBD}"/>
              </a:ext>
            </a:extLst>
          </p:cNvPr>
          <p:cNvSpPr/>
          <p:nvPr/>
        </p:nvSpPr>
        <p:spPr>
          <a:xfrm>
            <a:off x="3156461" y="2672134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37" name="오른쪽 화살표 32">
            <a:extLst>
              <a:ext uri="{FF2B5EF4-FFF2-40B4-BE49-F238E27FC236}">
                <a16:creationId xmlns:a16="http://schemas.microsoft.com/office/drawing/2014/main" id="{810985B7-079B-6E5B-4183-D020E622375C}"/>
              </a:ext>
            </a:extLst>
          </p:cNvPr>
          <p:cNvSpPr/>
          <p:nvPr/>
        </p:nvSpPr>
        <p:spPr>
          <a:xfrm rot="5400000">
            <a:off x="1812488" y="3990587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9A2E90-EF36-596E-0A5D-1EC3BF3239E7}"/>
              </a:ext>
            </a:extLst>
          </p:cNvPr>
          <p:cNvSpPr txBox="1"/>
          <p:nvPr/>
        </p:nvSpPr>
        <p:spPr>
          <a:xfrm>
            <a:off x="2667791" y="4035886"/>
            <a:ext cx="1344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degree = 45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490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5240CD83-CDA8-AD7C-4377-3FA968CE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7022558" y="1873115"/>
            <a:ext cx="3704855" cy="36759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CE830F-94C7-66E6-A8AA-3DEF1A749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460680" y="1873116"/>
            <a:ext cx="3707276" cy="367833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B09EC-915A-B4CB-CDE7-9CD96E2B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1013">
            <a:extLst>
              <a:ext uri="{FF2B5EF4-FFF2-40B4-BE49-F238E27FC236}">
                <a16:creationId xmlns:a16="http://schemas.microsoft.com/office/drawing/2014/main" id="{211316EB-D453-73FA-49D7-C606737D003B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73B2950D-088E-E088-B2BE-6BDEB67E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2A909-FA79-27ED-3FED-C4A89A9AB2CC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상하대칭</a:t>
            </a: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A426A8EF-360C-2C49-91E2-19BE0A169467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A7880DD1-B3C9-74E1-7A8C-7F831B26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4" name="오른쪽 화살표 23">
            <a:extLst>
              <a:ext uri="{FF2B5EF4-FFF2-40B4-BE49-F238E27FC236}">
                <a16:creationId xmlns:a16="http://schemas.microsoft.com/office/drawing/2014/main" id="{C7465EAC-9F24-2DC6-F65B-2C6D2F3ABD1E}"/>
              </a:ext>
            </a:extLst>
          </p:cNvPr>
          <p:cNvSpPr/>
          <p:nvPr/>
        </p:nvSpPr>
        <p:spPr>
          <a:xfrm>
            <a:off x="5874431" y="3494734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81AD07AE-D465-7FE9-7801-F600FB07AD50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051" dirty="0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F3DE015E-07B6-E534-C9F0-806A142E1EE3}"/>
              </a:ext>
            </a:extLst>
          </p:cNvPr>
          <p:cNvSpPr txBox="1"/>
          <p:nvPr/>
        </p:nvSpPr>
        <p:spPr>
          <a:xfrm>
            <a:off x="1350171" y="866775"/>
            <a:ext cx="51568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영상을 가로축을 중심으로 뒤집는 것 → 상하 대칭 </a:t>
            </a: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B03872-0810-9262-F1F3-0EBB8D5748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45" t="1199" r="26316" b="76519"/>
          <a:stretch/>
        </p:blipFill>
        <p:spPr>
          <a:xfrm>
            <a:off x="4921332" y="5608385"/>
            <a:ext cx="2315535" cy="6536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1AD339-663C-02E9-459E-2B477F95EF19}"/>
              </a:ext>
            </a:extLst>
          </p:cNvPr>
          <p:cNvSpPr txBox="1"/>
          <p:nvPr/>
        </p:nvSpPr>
        <p:spPr>
          <a:xfrm>
            <a:off x="3608465" y="6262030"/>
            <a:ext cx="5044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][k]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inH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- 1 -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][k]</a:t>
            </a:r>
          </a:p>
        </p:txBody>
      </p:sp>
    </p:spTree>
    <p:extLst>
      <p:ext uri="{BB962C8B-B14F-4D97-AF65-F5344CB8AC3E}">
        <p14:creationId xmlns:p14="http://schemas.microsoft.com/office/powerpoint/2010/main" val="1486325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BA1409A-B73F-0507-5D48-347DE769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559" y="1873116"/>
            <a:ext cx="3707276" cy="37072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B09EC-915A-B4CB-CDE7-9CD96E2B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36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1013">
            <a:extLst>
              <a:ext uri="{FF2B5EF4-FFF2-40B4-BE49-F238E27FC236}">
                <a16:creationId xmlns:a16="http://schemas.microsoft.com/office/drawing/2014/main" id="{211316EB-D453-73FA-49D7-C606737D003B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73B2950D-088E-E088-B2BE-6BDEB67E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2A909-FA79-27ED-3FED-C4A89A9AB2CC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5.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좌우대칭</a:t>
            </a: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A426A8EF-360C-2C49-91E2-19BE0A169467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A7880DD1-B3C9-74E1-7A8C-7F831B26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4" name="오른쪽 화살표 23">
            <a:extLst>
              <a:ext uri="{FF2B5EF4-FFF2-40B4-BE49-F238E27FC236}">
                <a16:creationId xmlns:a16="http://schemas.microsoft.com/office/drawing/2014/main" id="{C7465EAC-9F24-2DC6-F65B-2C6D2F3ABD1E}"/>
              </a:ext>
            </a:extLst>
          </p:cNvPr>
          <p:cNvSpPr/>
          <p:nvPr/>
        </p:nvSpPr>
        <p:spPr>
          <a:xfrm>
            <a:off x="5874431" y="3494734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81AD07AE-D465-7FE9-7801-F600FB07AD50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051" dirty="0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F3DE015E-07B6-E534-C9F0-806A142E1EE3}"/>
              </a:ext>
            </a:extLst>
          </p:cNvPr>
          <p:cNvSpPr txBox="1"/>
          <p:nvPr/>
        </p:nvSpPr>
        <p:spPr>
          <a:xfrm>
            <a:off x="1350171" y="866775"/>
            <a:ext cx="51568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영상을 세로축을 중심으로 뒤집는 것 → 좌우 대칭 </a:t>
            </a: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464E3B-8087-7D97-7611-34A719DB8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616" y="5640143"/>
            <a:ext cx="2193869" cy="673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12A9B7-4777-A554-924A-7AE8C19D0ADE}"/>
              </a:ext>
            </a:extLst>
          </p:cNvPr>
          <p:cNvSpPr txBox="1"/>
          <p:nvPr/>
        </p:nvSpPr>
        <p:spPr>
          <a:xfrm>
            <a:off x="3608465" y="6262030"/>
            <a:ext cx="5044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][k]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inW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- 1 - k]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7E8F8-C927-4E16-1013-4B0C1CEBD2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1460680" y="1873116"/>
            <a:ext cx="3707276" cy="36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67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2326161-6728-6ACC-5233-00A42DAFD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" r="1"/>
          <a:stretch/>
        </p:blipFill>
        <p:spPr>
          <a:xfrm>
            <a:off x="7022558" y="1873116"/>
            <a:ext cx="3707017" cy="37072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B09EC-915A-B4CB-CDE7-9CD96E2B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1013">
            <a:extLst>
              <a:ext uri="{FF2B5EF4-FFF2-40B4-BE49-F238E27FC236}">
                <a16:creationId xmlns:a16="http://schemas.microsoft.com/office/drawing/2014/main" id="{211316EB-D453-73FA-49D7-C606737D003B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73B2950D-088E-E088-B2BE-6BDEB67E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2A909-FA79-27ED-3FED-C4A89A9AB2CC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6. </a:t>
            </a:r>
            <a:r>
              <a:rPr lang="ko-KR" altLang="en-US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상하좌우대칭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A426A8EF-360C-2C49-91E2-19BE0A169467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A7880DD1-B3C9-74E1-7A8C-7F831B26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4" name="오른쪽 화살표 23">
            <a:extLst>
              <a:ext uri="{FF2B5EF4-FFF2-40B4-BE49-F238E27FC236}">
                <a16:creationId xmlns:a16="http://schemas.microsoft.com/office/drawing/2014/main" id="{C7465EAC-9F24-2DC6-F65B-2C6D2F3ABD1E}"/>
              </a:ext>
            </a:extLst>
          </p:cNvPr>
          <p:cNvSpPr/>
          <p:nvPr/>
        </p:nvSpPr>
        <p:spPr>
          <a:xfrm>
            <a:off x="5874431" y="3494734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81AD07AE-D465-7FE9-7801-F600FB07AD50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051" dirty="0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F3DE015E-07B6-E534-C9F0-806A142E1EE3}"/>
              </a:ext>
            </a:extLst>
          </p:cNvPr>
          <p:cNvSpPr txBox="1"/>
          <p:nvPr/>
        </p:nvSpPr>
        <p:spPr>
          <a:xfrm>
            <a:off x="1350171" y="866775"/>
            <a:ext cx="674642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>
                <a:latin typeface="바탕" panose="02030600000101010101" pitchFamily="18" charset="-127"/>
                <a:ea typeface="바탕" panose="02030600000101010101" pitchFamily="18" charset="-127"/>
              </a:rPr>
              <a:t>영상을 가로와 세로축을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중심으로 뒤집는 것 </a:t>
            </a:r>
            <a:r>
              <a:rPr lang="ko-KR" altLang="en-US" sz="1600">
                <a:latin typeface="바탕" panose="02030600000101010101" pitchFamily="18" charset="-127"/>
                <a:ea typeface="바탕" panose="02030600000101010101" pitchFamily="18" charset="-127"/>
              </a:rPr>
              <a:t>→ 상하좌우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대칭 </a:t>
            </a: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A20FA-8269-115D-6783-92FBF54F3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066" y="5631507"/>
            <a:ext cx="2193869" cy="699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28FDEC-AD58-001F-38F0-05F2BDAC51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464"/>
          <a:stretch/>
        </p:blipFill>
        <p:spPr>
          <a:xfrm>
            <a:off x="4990428" y="5912219"/>
            <a:ext cx="2193869" cy="414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206369-7C46-8507-511E-91CCD03D34A4}"/>
              </a:ext>
            </a:extLst>
          </p:cNvPr>
          <p:cNvSpPr txBox="1"/>
          <p:nvPr/>
        </p:nvSpPr>
        <p:spPr>
          <a:xfrm>
            <a:off x="2986580" y="6262030"/>
            <a:ext cx="6218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][k]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inH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- 1 -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inW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- 1 - k]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FB23E6-0734-F9B1-2D98-B345CF6A18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000"/>
          <a:stretch/>
        </p:blipFill>
        <p:spPr>
          <a:xfrm>
            <a:off x="1460680" y="1873116"/>
            <a:ext cx="3707276" cy="36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3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EC978AD-29BE-705A-4DEC-77CACCA22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" r="1"/>
          <a:stretch/>
        </p:blipFill>
        <p:spPr>
          <a:xfrm>
            <a:off x="8182781" y="1906055"/>
            <a:ext cx="3241892" cy="32421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8F449B3-92EE-37E7-9B11-D93934F2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798" y="1906055"/>
            <a:ext cx="3250403" cy="325040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FBED872-7073-3D50-AB00-D167AE62F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774912" y="1906055"/>
            <a:ext cx="3267630" cy="324211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31AAEC9-466A-943A-52FF-6951A900F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0396295" y="5703504"/>
            <a:ext cx="1050412" cy="1042212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50A7DE42-2D17-77F7-6ED3-255C191A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841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38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700AC5E9-750B-E08C-F259-747DBF36A574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21" name="Object 10">
              <a:extLst>
                <a:ext uri="{FF2B5EF4-FFF2-40B4-BE49-F238E27FC236}">
                  <a16:creationId xmlns:a16="http://schemas.microsoft.com/office/drawing/2014/main" id="{CAA5E94C-7E81-3730-65B9-05BFB4FA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6" name="Object 13">
            <a:extLst>
              <a:ext uri="{FF2B5EF4-FFF2-40B4-BE49-F238E27FC236}">
                <a16:creationId xmlns:a16="http://schemas.microsoft.com/office/drawing/2014/main" id="{B2F9D481-F64A-7F30-E92D-2CD2B3BAD5F9}"/>
              </a:ext>
            </a:extLst>
          </p:cNvPr>
          <p:cNvSpPr txBox="1"/>
          <p:nvPr/>
        </p:nvSpPr>
        <p:spPr>
          <a:xfrm>
            <a:off x="9397918" y="6462286"/>
            <a:ext cx="1396765" cy="287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7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</a:t>
            </a:r>
            <a:endParaRPr lang="en-US" altLang="ko-KR" sz="14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77DBC0-0052-894E-8D73-587CD915129D}"/>
              </a:ext>
            </a:extLst>
          </p:cNvPr>
          <p:cNvSpPr/>
          <p:nvPr/>
        </p:nvSpPr>
        <p:spPr>
          <a:xfrm>
            <a:off x="9282720" y="5156456"/>
            <a:ext cx="1042014" cy="32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상하좌우</a:t>
            </a:r>
            <a:endParaRPr lang="en-US" altLang="ko-KR" sz="14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B72B8B-3F23-45E1-C880-B75409B6EBCA}"/>
              </a:ext>
            </a:extLst>
          </p:cNvPr>
          <p:cNvSpPr/>
          <p:nvPr/>
        </p:nvSpPr>
        <p:spPr>
          <a:xfrm>
            <a:off x="5814067" y="5156456"/>
            <a:ext cx="1042014" cy="32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좌우</a:t>
            </a:r>
            <a:endParaRPr lang="en-US" altLang="ko-KR" sz="14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11770B-4050-34C8-17B7-13FA109408C8}"/>
              </a:ext>
            </a:extLst>
          </p:cNvPr>
          <p:cNvSpPr/>
          <p:nvPr/>
        </p:nvSpPr>
        <p:spPr>
          <a:xfrm>
            <a:off x="2082762" y="5156456"/>
            <a:ext cx="1042014" cy="32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80" b="1">
                <a:latin typeface="맑은 고딕" panose="020B0503020000020004" pitchFamily="50" charset="-127"/>
                <a:ea typeface="맑은 고딕" panose="020B0503020000020004" pitchFamily="50" charset="-127"/>
              </a:rPr>
              <a:t>상하</a:t>
            </a:r>
            <a:endParaRPr lang="en-US" altLang="ko-KR" sz="148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03B8464-23F3-3BD0-7277-1093F87A4CEF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051" dirty="0"/>
          </a:p>
        </p:txBody>
      </p:sp>
      <p:grpSp>
        <p:nvGrpSpPr>
          <p:cNvPr id="31" name="그룹 1013">
            <a:extLst>
              <a:ext uri="{FF2B5EF4-FFF2-40B4-BE49-F238E27FC236}">
                <a16:creationId xmlns:a16="http://schemas.microsoft.com/office/drawing/2014/main" id="{3621E13E-78B2-3C0D-BF6A-9D412E871D83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32" name="Object 59">
              <a:extLst>
                <a:ext uri="{FF2B5EF4-FFF2-40B4-BE49-F238E27FC236}">
                  <a16:creationId xmlns:a16="http://schemas.microsoft.com/office/drawing/2014/main" id="{72A669B2-C91D-DC71-F459-65FAEBF1E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3EDECFC-8EF3-DC4C-C1A1-A72CF5887A6C}"/>
              </a:ext>
            </a:extLst>
          </p:cNvPr>
          <p:cNvSpPr txBox="1"/>
          <p:nvPr/>
        </p:nvSpPr>
        <p:spPr>
          <a:xfrm>
            <a:off x="2096877" y="388680"/>
            <a:ext cx="36039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##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한눈에 보는 대칭 비교 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##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66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50439B-367E-89E8-C156-BB9AD73C1E05}"/>
              </a:ext>
            </a:extLst>
          </p:cNvPr>
          <p:cNvSpPr txBox="1"/>
          <p:nvPr/>
        </p:nvSpPr>
        <p:spPr>
          <a:xfrm>
            <a:off x="1757305" y="400025"/>
            <a:ext cx="397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**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영상처리 개요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EFBA620-3B49-E2B5-7ACE-7E89ECB84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96774"/>
              </p:ext>
            </p:extLst>
          </p:nvPr>
        </p:nvGraphicFramePr>
        <p:xfrm>
          <a:off x="3536159" y="2949500"/>
          <a:ext cx="1585913" cy="1692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17">
                  <a:extLst>
                    <a:ext uri="{9D8B030D-6E8A-4147-A177-3AD203B41FA5}">
                      <a16:colId xmlns:a16="http://schemas.microsoft.com/office/drawing/2014/main" val="2187612588"/>
                    </a:ext>
                  </a:extLst>
                </a:gridCol>
                <a:gridCol w="350597">
                  <a:extLst>
                    <a:ext uri="{9D8B030D-6E8A-4147-A177-3AD203B41FA5}">
                      <a16:colId xmlns:a16="http://schemas.microsoft.com/office/drawing/2014/main" val="113027416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8424821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53986984"/>
                    </a:ext>
                  </a:extLst>
                </a:gridCol>
                <a:gridCol w="304799">
                  <a:extLst>
                    <a:ext uri="{9D8B030D-6E8A-4147-A177-3AD203B41FA5}">
                      <a16:colId xmlns:a16="http://schemas.microsoft.com/office/drawing/2014/main" val="7523445"/>
                    </a:ext>
                  </a:extLst>
                </a:gridCol>
              </a:tblGrid>
              <a:tr h="33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072557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506848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66549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38006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82301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09C70BF-30DF-B903-1FD8-17627C158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468723"/>
              </p:ext>
            </p:extLst>
          </p:nvPr>
        </p:nvGraphicFramePr>
        <p:xfrm>
          <a:off x="7110902" y="2912968"/>
          <a:ext cx="1585913" cy="1692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17">
                  <a:extLst>
                    <a:ext uri="{9D8B030D-6E8A-4147-A177-3AD203B41FA5}">
                      <a16:colId xmlns:a16="http://schemas.microsoft.com/office/drawing/2014/main" val="2187612588"/>
                    </a:ext>
                  </a:extLst>
                </a:gridCol>
                <a:gridCol w="350597">
                  <a:extLst>
                    <a:ext uri="{9D8B030D-6E8A-4147-A177-3AD203B41FA5}">
                      <a16:colId xmlns:a16="http://schemas.microsoft.com/office/drawing/2014/main" val="113027416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8424821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53986984"/>
                    </a:ext>
                  </a:extLst>
                </a:gridCol>
                <a:gridCol w="304799">
                  <a:extLst>
                    <a:ext uri="{9D8B030D-6E8A-4147-A177-3AD203B41FA5}">
                      <a16:colId xmlns:a16="http://schemas.microsoft.com/office/drawing/2014/main" val="7523445"/>
                    </a:ext>
                  </a:extLst>
                </a:gridCol>
              </a:tblGrid>
              <a:tr h="33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072557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506848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66549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38006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823019"/>
                  </a:ext>
                </a:extLst>
              </a:tr>
            </a:tbl>
          </a:graphicData>
        </a:graphic>
      </p:graphicFrame>
      <p:sp>
        <p:nvSpPr>
          <p:cNvPr id="29" name="오른쪽 화살표 5">
            <a:extLst>
              <a:ext uri="{FF2B5EF4-FFF2-40B4-BE49-F238E27FC236}">
                <a16:creationId xmlns:a16="http://schemas.microsoft.com/office/drawing/2014/main" id="{217F3BDE-606D-4E4A-E86E-ACDAC5AD026C}"/>
              </a:ext>
            </a:extLst>
          </p:cNvPr>
          <p:cNvSpPr/>
          <p:nvPr/>
        </p:nvSpPr>
        <p:spPr>
          <a:xfrm>
            <a:off x="3064672" y="3606703"/>
            <a:ext cx="381000" cy="403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 dirty="0"/>
          </a:p>
        </p:txBody>
      </p:sp>
      <p:sp>
        <p:nvSpPr>
          <p:cNvPr id="30" name="오른쪽 화살표 27">
            <a:extLst>
              <a:ext uri="{FF2B5EF4-FFF2-40B4-BE49-F238E27FC236}">
                <a16:creationId xmlns:a16="http://schemas.microsoft.com/office/drawing/2014/main" id="{71F9BA78-86A5-E651-9376-945B2F7ED951}"/>
              </a:ext>
            </a:extLst>
          </p:cNvPr>
          <p:cNvSpPr/>
          <p:nvPr/>
        </p:nvSpPr>
        <p:spPr>
          <a:xfrm>
            <a:off x="5426874" y="3101897"/>
            <a:ext cx="1346135" cy="138574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1" name="오른쪽 화살표 28">
            <a:extLst>
              <a:ext uri="{FF2B5EF4-FFF2-40B4-BE49-F238E27FC236}">
                <a16:creationId xmlns:a16="http://schemas.microsoft.com/office/drawing/2014/main" id="{011A24F9-E171-F302-E26C-948EE10B3E18}"/>
              </a:ext>
            </a:extLst>
          </p:cNvPr>
          <p:cNvSpPr/>
          <p:nvPr/>
        </p:nvSpPr>
        <p:spPr>
          <a:xfrm>
            <a:off x="8789197" y="3606703"/>
            <a:ext cx="381000" cy="403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DB2C5-2D31-F68D-5167-642ADB3A9E31}"/>
              </a:ext>
            </a:extLst>
          </p:cNvPr>
          <p:cNvSpPr txBox="1"/>
          <p:nvPr/>
        </p:nvSpPr>
        <p:spPr>
          <a:xfrm>
            <a:off x="5255595" y="3439894"/>
            <a:ext cx="1542879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32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Image Processing</a:t>
            </a:r>
            <a:endParaRPr lang="ko-KR" altLang="en-US" sz="1632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44A351-2B34-2DD8-2520-81CF95B0C2C2}"/>
              </a:ext>
            </a:extLst>
          </p:cNvPr>
          <p:cNvSpPr txBox="1"/>
          <p:nvPr/>
        </p:nvSpPr>
        <p:spPr>
          <a:xfrm>
            <a:off x="1178724" y="2252250"/>
            <a:ext cx="15670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 영상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475AB9-3EED-B301-4396-3E2D4A828490}"/>
              </a:ext>
            </a:extLst>
          </p:cNvPr>
          <p:cNvSpPr txBox="1"/>
          <p:nvPr/>
        </p:nvSpPr>
        <p:spPr>
          <a:xfrm>
            <a:off x="9817897" y="2276480"/>
            <a:ext cx="15670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출력 영상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58886D-EA51-1276-43D9-5F595919A624}"/>
              </a:ext>
            </a:extLst>
          </p:cNvPr>
          <p:cNvSpPr txBox="1"/>
          <p:nvPr/>
        </p:nvSpPr>
        <p:spPr>
          <a:xfrm>
            <a:off x="3598074" y="4890675"/>
            <a:ext cx="15670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  <a:sym typeface="Wingdings" panose="05000000000000000000" pitchFamily="2" charset="2"/>
              </a:rPr>
              <a:t>입력 메모리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  <a:sym typeface="Wingdings" panose="05000000000000000000" pitchFamily="2" charset="2"/>
              </a:rPr>
              <a:t>&gt;</a:t>
            </a:r>
            <a:endParaRPr lang="ko-KR" altLang="en-US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8825D2-2B5D-6EA2-525A-27A3E7A4CF35}"/>
              </a:ext>
            </a:extLst>
          </p:cNvPr>
          <p:cNvSpPr txBox="1"/>
          <p:nvPr/>
        </p:nvSpPr>
        <p:spPr>
          <a:xfrm>
            <a:off x="7212651" y="4890675"/>
            <a:ext cx="15670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출력 메모리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DC68ED24-B11E-3DD6-4C1C-D9EC0D80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79" y="2568478"/>
            <a:ext cx="2384347" cy="23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CE2217B-336F-C00C-CF50-3505890B7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" t="606" r="50681"/>
          <a:stretch/>
        </p:blipFill>
        <p:spPr>
          <a:xfrm>
            <a:off x="583406" y="2562225"/>
            <a:ext cx="2375129" cy="2384347"/>
          </a:xfrm>
          <a:prstGeom prst="rect">
            <a:avLst/>
          </a:prstGeom>
        </p:spPr>
      </p:pic>
      <p:grpSp>
        <p:nvGrpSpPr>
          <p:cNvPr id="43" name="그룹 1013">
            <a:extLst>
              <a:ext uri="{FF2B5EF4-FFF2-40B4-BE49-F238E27FC236}">
                <a16:creationId xmlns:a16="http://schemas.microsoft.com/office/drawing/2014/main" id="{84E3C128-93A2-1A87-B424-B5757D62E464}"/>
              </a:ext>
            </a:extLst>
          </p:cNvPr>
          <p:cNvGrpSpPr/>
          <p:nvPr/>
        </p:nvGrpSpPr>
        <p:grpSpPr>
          <a:xfrm>
            <a:off x="1563529" y="800135"/>
            <a:ext cx="9064941" cy="116796"/>
            <a:chOff x="1140083" y="1172561"/>
            <a:chExt cx="8597398" cy="77379"/>
          </a:xfrm>
        </p:grpSpPr>
        <p:pic>
          <p:nvPicPr>
            <p:cNvPr id="44" name="Object 59">
              <a:extLst>
                <a:ext uri="{FF2B5EF4-FFF2-40B4-BE49-F238E27FC236}">
                  <a16:creationId xmlns:a16="http://schemas.microsoft.com/office/drawing/2014/main" id="{B039B38F-8B09-22D0-2F10-413370F9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590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F6090873-A7BF-88AE-3DAE-274710018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993983" y="1873116"/>
            <a:ext cx="3720535" cy="37072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F0893C-5925-D189-68A3-666E667BD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460680" y="1873116"/>
            <a:ext cx="3720535" cy="37072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B09EC-915A-B4CB-CDE7-9CD96E2B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1013">
            <a:extLst>
              <a:ext uri="{FF2B5EF4-FFF2-40B4-BE49-F238E27FC236}">
                <a16:creationId xmlns:a16="http://schemas.microsoft.com/office/drawing/2014/main" id="{211316EB-D453-73FA-49D7-C606737D003B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73B2950D-088E-E088-B2BE-6BDEB67E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2A909-FA79-27ED-3FED-C4A89A9AB2CC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7.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이동</a:t>
            </a: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A41A0B62-734C-16BD-1406-EDC35E74DB25}"/>
              </a:ext>
            </a:extLst>
          </p:cNvPr>
          <p:cNvSpPr txBox="1"/>
          <p:nvPr/>
        </p:nvSpPr>
        <p:spPr>
          <a:xfrm>
            <a:off x="1328224" y="864025"/>
            <a:ext cx="69564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디지털 영상을 평면의 한 위치에서 원하는 다른 위치로 옮기는 연산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10954" indent="-310954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디지털 영상의 크기나 형태 등이 바뀌지 않아 원본 영상과 결과 동일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A426A8EF-360C-2C49-91E2-19BE0A169467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A7880DD1-B3C9-74E1-7A8C-7F831B26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4" name="오른쪽 화살표 23">
            <a:extLst>
              <a:ext uri="{FF2B5EF4-FFF2-40B4-BE49-F238E27FC236}">
                <a16:creationId xmlns:a16="http://schemas.microsoft.com/office/drawing/2014/main" id="{C7465EAC-9F24-2DC6-F65B-2C6D2F3ABD1E}"/>
              </a:ext>
            </a:extLst>
          </p:cNvPr>
          <p:cNvSpPr/>
          <p:nvPr/>
        </p:nvSpPr>
        <p:spPr>
          <a:xfrm>
            <a:off x="5874431" y="3494734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6B484-B90F-E313-8848-1EC490867D18}"/>
              </a:ext>
            </a:extLst>
          </p:cNvPr>
          <p:cNvSpPr txBox="1"/>
          <p:nvPr/>
        </p:nvSpPr>
        <p:spPr>
          <a:xfrm>
            <a:off x="5335919" y="3989014"/>
            <a:ext cx="1451063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80" b="1" dirty="0" err="1">
                <a:latin typeface="Arial" panose="020B0604020202020204" pitchFamily="34" charset="0"/>
                <a:cs typeface="Arial" panose="020B0604020202020204" pitchFamily="34" charset="0"/>
              </a:rPr>
              <a:t>H_pos</a:t>
            </a:r>
            <a:r>
              <a:rPr lang="en-US" altLang="ko-KR" sz="1480" b="1" dirty="0">
                <a:latin typeface="Arial" panose="020B0604020202020204" pitchFamily="34" charset="0"/>
                <a:cs typeface="Arial" panose="020B0604020202020204" pitchFamily="34" charset="0"/>
              </a:rPr>
              <a:t> = 200</a:t>
            </a:r>
          </a:p>
          <a:p>
            <a:r>
              <a:rPr lang="en-US" altLang="ko-KR" sz="1480" b="1" dirty="0" err="1">
                <a:latin typeface="Arial" panose="020B0604020202020204" pitchFamily="34" charset="0"/>
                <a:cs typeface="Arial" panose="020B0604020202020204" pitchFamily="34" charset="0"/>
              </a:rPr>
              <a:t>W_pos</a:t>
            </a:r>
            <a:r>
              <a:rPr lang="en-US" altLang="ko-KR" sz="1480" b="1" dirty="0">
                <a:latin typeface="Arial" panose="020B0604020202020204" pitchFamily="34" charset="0"/>
                <a:cs typeface="Arial" panose="020B0604020202020204" pitchFamily="34" charset="0"/>
              </a:rPr>
              <a:t> = 150</a:t>
            </a:r>
            <a:endParaRPr lang="ko-KR" altLang="en-US" sz="148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A8719-2533-CBBA-970C-290DCF7B7DD6}"/>
              </a:ext>
            </a:extLst>
          </p:cNvPr>
          <p:cNvSpPr txBox="1"/>
          <p:nvPr/>
        </p:nvSpPr>
        <p:spPr>
          <a:xfrm>
            <a:off x="2917481" y="5916539"/>
            <a:ext cx="6357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H_pos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][k +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W_pos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][k]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81AD07AE-D465-7FE9-7801-F600FB07AD50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051" dirty="0"/>
          </a:p>
        </p:txBody>
      </p:sp>
    </p:spTree>
    <p:extLst>
      <p:ext uri="{BB962C8B-B14F-4D97-AF65-F5344CB8AC3E}">
        <p14:creationId xmlns:p14="http://schemas.microsoft.com/office/powerpoint/2010/main" val="4195760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22F98F-5D91-B099-26F6-D3742F77D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34" t="12222" r="57046" b="60400"/>
          <a:stretch/>
        </p:blipFill>
        <p:spPr>
          <a:xfrm>
            <a:off x="8649196" y="1709734"/>
            <a:ext cx="3342779" cy="36433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197" y="1410303"/>
            <a:ext cx="3996823" cy="598864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화소 영역 처리</a:t>
            </a:r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3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DC648-97D3-D2F2-A280-C9E46EDABCD9}"/>
              </a:ext>
            </a:extLst>
          </p:cNvPr>
          <p:cNvSpPr txBox="1"/>
          <p:nvPr/>
        </p:nvSpPr>
        <p:spPr>
          <a:xfrm>
            <a:off x="910524" y="2715784"/>
            <a:ext cx="7585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해당 입력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화소뿐만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아니라 그 주위의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값도 함께 고려하는 공간 영역 연산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엠보싱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블러링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샤프닝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가우시안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필터</a:t>
            </a: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956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41</a:t>
            </a:fld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50439B-367E-89E8-C156-BB9AD73C1E05}"/>
              </a:ext>
            </a:extLst>
          </p:cNvPr>
          <p:cNvSpPr txBox="1"/>
          <p:nvPr/>
        </p:nvSpPr>
        <p:spPr>
          <a:xfrm>
            <a:off x="1757305" y="400025"/>
            <a:ext cx="397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**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화소 영역 처리</a:t>
            </a:r>
          </a:p>
        </p:txBody>
      </p:sp>
      <p:grpSp>
        <p:nvGrpSpPr>
          <p:cNvPr id="43" name="그룹 1013">
            <a:extLst>
              <a:ext uri="{FF2B5EF4-FFF2-40B4-BE49-F238E27FC236}">
                <a16:creationId xmlns:a16="http://schemas.microsoft.com/office/drawing/2014/main" id="{84E3C128-93A2-1A87-B424-B5757D62E464}"/>
              </a:ext>
            </a:extLst>
          </p:cNvPr>
          <p:cNvGrpSpPr/>
          <p:nvPr/>
        </p:nvGrpSpPr>
        <p:grpSpPr>
          <a:xfrm>
            <a:off x="1563529" y="800135"/>
            <a:ext cx="9064941" cy="116796"/>
            <a:chOff x="1140083" y="1172561"/>
            <a:chExt cx="8597398" cy="77379"/>
          </a:xfrm>
        </p:grpSpPr>
        <p:pic>
          <p:nvPicPr>
            <p:cNvPr id="44" name="Object 59">
              <a:extLst>
                <a:ext uri="{FF2B5EF4-FFF2-40B4-BE49-F238E27FC236}">
                  <a16:creationId xmlns:a16="http://schemas.microsoft.com/office/drawing/2014/main" id="{B039B38F-8B09-22D0-2F10-413370F9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C1609386-23EE-FF48-9BE3-CFCE94E33810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5" name="Object 10">
              <a:extLst>
                <a:ext uri="{FF2B5EF4-FFF2-40B4-BE49-F238E27FC236}">
                  <a16:creationId xmlns:a16="http://schemas.microsoft.com/office/drawing/2014/main" id="{C45F82A6-B26C-645F-98A1-50F6E4C30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7935D9BF-74BD-6929-1C11-A378368BD5CF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05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479402-9070-70D0-1CAA-789563EB0B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7" t="31240" r="27869" b="50122"/>
          <a:stretch/>
        </p:blipFill>
        <p:spPr>
          <a:xfrm>
            <a:off x="7542042" y="1328403"/>
            <a:ext cx="1800361" cy="163669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CCB65-7D61-EF03-E63D-E0B322CB9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580598"/>
              </p:ext>
            </p:extLst>
          </p:nvPr>
        </p:nvGraphicFramePr>
        <p:xfrm>
          <a:off x="2568150" y="3681550"/>
          <a:ext cx="2511768" cy="2459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628">
                  <a:extLst>
                    <a:ext uri="{9D8B030D-6E8A-4147-A177-3AD203B41FA5}">
                      <a16:colId xmlns:a16="http://schemas.microsoft.com/office/drawing/2014/main" val="3651290977"/>
                    </a:ext>
                  </a:extLst>
                </a:gridCol>
                <a:gridCol w="418628">
                  <a:extLst>
                    <a:ext uri="{9D8B030D-6E8A-4147-A177-3AD203B41FA5}">
                      <a16:colId xmlns:a16="http://schemas.microsoft.com/office/drawing/2014/main" val="2415929619"/>
                    </a:ext>
                  </a:extLst>
                </a:gridCol>
                <a:gridCol w="418628">
                  <a:extLst>
                    <a:ext uri="{9D8B030D-6E8A-4147-A177-3AD203B41FA5}">
                      <a16:colId xmlns:a16="http://schemas.microsoft.com/office/drawing/2014/main" val="362484812"/>
                    </a:ext>
                  </a:extLst>
                </a:gridCol>
                <a:gridCol w="418628">
                  <a:extLst>
                    <a:ext uri="{9D8B030D-6E8A-4147-A177-3AD203B41FA5}">
                      <a16:colId xmlns:a16="http://schemas.microsoft.com/office/drawing/2014/main" val="3609598786"/>
                    </a:ext>
                  </a:extLst>
                </a:gridCol>
                <a:gridCol w="418628">
                  <a:extLst>
                    <a:ext uri="{9D8B030D-6E8A-4147-A177-3AD203B41FA5}">
                      <a16:colId xmlns:a16="http://schemas.microsoft.com/office/drawing/2014/main" val="3933112626"/>
                    </a:ext>
                  </a:extLst>
                </a:gridCol>
                <a:gridCol w="418628">
                  <a:extLst>
                    <a:ext uri="{9D8B030D-6E8A-4147-A177-3AD203B41FA5}">
                      <a16:colId xmlns:a16="http://schemas.microsoft.com/office/drawing/2014/main" val="824487402"/>
                    </a:ext>
                  </a:extLst>
                </a:gridCol>
              </a:tblGrid>
              <a:tr h="417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42380"/>
                  </a:ext>
                </a:extLst>
              </a:tr>
              <a:tr h="417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바탕" panose="02030600000101010101" pitchFamily="18" charset="-127"/>
                        </a:rPr>
                        <a:t>1</a:t>
                      </a:r>
                      <a:endParaRPr lang="ko-KR" altLang="en-US" sz="16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바탕" panose="02030600000101010101" pitchFamily="18" charset="-127"/>
                        </a:rPr>
                        <a:t>2</a:t>
                      </a:r>
                      <a:endParaRPr lang="ko-KR" altLang="en-US" sz="16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바탕" panose="02030600000101010101" pitchFamily="18" charset="-127"/>
                        </a:rPr>
                        <a:t>3</a:t>
                      </a:r>
                      <a:endParaRPr lang="ko-KR" altLang="en-US" sz="16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574985"/>
                  </a:ext>
                </a:extLst>
              </a:tr>
              <a:tr h="417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바탕" panose="02030600000101010101" pitchFamily="18" charset="-127"/>
                        </a:rPr>
                        <a:t>3</a:t>
                      </a:r>
                      <a:endParaRPr lang="ko-KR" altLang="en-US" sz="16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바탕" panose="02030600000101010101" pitchFamily="18" charset="-127"/>
                        </a:rPr>
                        <a:t>9</a:t>
                      </a:r>
                      <a:endParaRPr lang="ko-KR" altLang="en-US" sz="16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바탕" panose="02030600000101010101" pitchFamily="18" charset="-127"/>
                        </a:rPr>
                        <a:t>4</a:t>
                      </a:r>
                      <a:endParaRPr lang="ko-KR" altLang="en-US" sz="16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94269"/>
                  </a:ext>
                </a:extLst>
              </a:tr>
              <a:tr h="417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바탕" panose="02030600000101010101" pitchFamily="18" charset="-127"/>
                        </a:rPr>
                        <a:t>4</a:t>
                      </a:r>
                      <a:endParaRPr lang="ko-KR" altLang="en-US" sz="16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바탕" panose="02030600000101010101" pitchFamily="18" charset="-127"/>
                        </a:rPr>
                        <a:t>1</a:t>
                      </a:r>
                      <a:endParaRPr lang="ko-KR" altLang="en-US" sz="16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  <a:ea typeface="바탕" panose="02030600000101010101" pitchFamily="18" charset="-127"/>
                        </a:rPr>
                        <a:t>4</a:t>
                      </a:r>
                      <a:endParaRPr lang="ko-KR" altLang="en-US" sz="16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282003"/>
                  </a:ext>
                </a:extLst>
              </a:tr>
              <a:tr h="417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87380"/>
                  </a:ext>
                </a:extLst>
              </a:tr>
              <a:tr h="3725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644469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8079CEC-CFD2-1B68-C119-06D8F4002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8" t="32172" r="55039" b="48258"/>
          <a:stretch/>
        </p:blipFill>
        <p:spPr>
          <a:xfrm>
            <a:off x="2885803" y="1279086"/>
            <a:ext cx="1658358" cy="1735325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ADAFA3F-276A-F241-6083-A5DE7C4B8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804775"/>
              </p:ext>
            </p:extLst>
          </p:nvPr>
        </p:nvGraphicFramePr>
        <p:xfrm>
          <a:off x="1304852" y="3689545"/>
          <a:ext cx="986808" cy="94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936">
                  <a:extLst>
                    <a:ext uri="{9D8B030D-6E8A-4147-A177-3AD203B41FA5}">
                      <a16:colId xmlns:a16="http://schemas.microsoft.com/office/drawing/2014/main" val="2927160761"/>
                    </a:ext>
                  </a:extLst>
                </a:gridCol>
                <a:gridCol w="328936">
                  <a:extLst>
                    <a:ext uri="{9D8B030D-6E8A-4147-A177-3AD203B41FA5}">
                      <a16:colId xmlns:a16="http://schemas.microsoft.com/office/drawing/2014/main" val="1632531045"/>
                    </a:ext>
                  </a:extLst>
                </a:gridCol>
                <a:gridCol w="328936">
                  <a:extLst>
                    <a:ext uri="{9D8B030D-6E8A-4147-A177-3AD203B41FA5}">
                      <a16:colId xmlns:a16="http://schemas.microsoft.com/office/drawing/2014/main" val="330271531"/>
                    </a:ext>
                  </a:extLst>
                </a:gridCol>
              </a:tblGrid>
              <a:tr h="3395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R" alt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57103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4980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6486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43B8294-CA3F-0184-D6CB-E78D7646A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517232"/>
              </p:ext>
            </p:extLst>
          </p:nvPr>
        </p:nvGraphicFramePr>
        <p:xfrm>
          <a:off x="2574627" y="3678671"/>
          <a:ext cx="1230813" cy="1283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71">
                  <a:extLst>
                    <a:ext uri="{9D8B030D-6E8A-4147-A177-3AD203B41FA5}">
                      <a16:colId xmlns:a16="http://schemas.microsoft.com/office/drawing/2014/main" val="2927160761"/>
                    </a:ext>
                  </a:extLst>
                </a:gridCol>
                <a:gridCol w="410271">
                  <a:extLst>
                    <a:ext uri="{9D8B030D-6E8A-4147-A177-3AD203B41FA5}">
                      <a16:colId xmlns:a16="http://schemas.microsoft.com/office/drawing/2014/main" val="1632531045"/>
                    </a:ext>
                  </a:extLst>
                </a:gridCol>
                <a:gridCol w="410271">
                  <a:extLst>
                    <a:ext uri="{9D8B030D-6E8A-4147-A177-3AD203B41FA5}">
                      <a16:colId xmlns:a16="http://schemas.microsoft.com/office/drawing/2014/main" val="330271531"/>
                    </a:ext>
                  </a:extLst>
                </a:gridCol>
              </a:tblGrid>
              <a:tr h="427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R" alt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57103"/>
                  </a:ext>
                </a:extLst>
              </a:tr>
              <a:tr h="427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4980"/>
                  </a:ext>
                </a:extLst>
              </a:tr>
              <a:tr h="427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6486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C95044B-BB1A-09F1-6609-EB6EF6BA9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232663"/>
              </p:ext>
            </p:extLst>
          </p:nvPr>
        </p:nvGraphicFramePr>
        <p:xfrm>
          <a:off x="7718359" y="4209150"/>
          <a:ext cx="1520160" cy="159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040">
                  <a:extLst>
                    <a:ext uri="{9D8B030D-6E8A-4147-A177-3AD203B41FA5}">
                      <a16:colId xmlns:a16="http://schemas.microsoft.com/office/drawing/2014/main" val="3735262799"/>
                    </a:ext>
                  </a:extLst>
                </a:gridCol>
                <a:gridCol w="380040">
                  <a:extLst>
                    <a:ext uri="{9D8B030D-6E8A-4147-A177-3AD203B41FA5}">
                      <a16:colId xmlns:a16="http://schemas.microsoft.com/office/drawing/2014/main" val="2706623352"/>
                    </a:ext>
                  </a:extLst>
                </a:gridCol>
                <a:gridCol w="380040">
                  <a:extLst>
                    <a:ext uri="{9D8B030D-6E8A-4147-A177-3AD203B41FA5}">
                      <a16:colId xmlns:a16="http://schemas.microsoft.com/office/drawing/2014/main" val="3859541827"/>
                    </a:ext>
                  </a:extLst>
                </a:gridCol>
                <a:gridCol w="380040">
                  <a:extLst>
                    <a:ext uri="{9D8B030D-6E8A-4147-A177-3AD203B41FA5}">
                      <a16:colId xmlns:a16="http://schemas.microsoft.com/office/drawing/2014/main" val="1878403525"/>
                    </a:ext>
                  </a:extLst>
                </a:gridCol>
              </a:tblGrid>
              <a:tr h="385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3.9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756112"/>
                  </a:ext>
                </a:extLst>
              </a:tr>
              <a:tr h="37322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236345"/>
                  </a:ext>
                </a:extLst>
              </a:tr>
              <a:tr h="373220"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4587"/>
                  </a:ext>
                </a:extLst>
              </a:tr>
              <a:tr h="373220"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179106"/>
                  </a:ext>
                </a:extLst>
              </a:tr>
            </a:tbl>
          </a:graphicData>
        </a:graphic>
      </p:graphicFrame>
      <p:sp>
        <p:nvSpPr>
          <p:cNvPr id="17" name="아래쪽 화살표 8">
            <a:extLst>
              <a:ext uri="{FF2B5EF4-FFF2-40B4-BE49-F238E27FC236}">
                <a16:creationId xmlns:a16="http://schemas.microsoft.com/office/drawing/2014/main" id="{9B16A617-52E0-A84A-DCF7-E2A1FEAC1B84}"/>
              </a:ext>
            </a:extLst>
          </p:cNvPr>
          <p:cNvSpPr/>
          <p:nvPr/>
        </p:nvSpPr>
        <p:spPr>
          <a:xfrm>
            <a:off x="3522573" y="3014410"/>
            <a:ext cx="414589" cy="483688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8" name="아래쪽 화살표 26">
            <a:extLst>
              <a:ext uri="{FF2B5EF4-FFF2-40B4-BE49-F238E27FC236}">
                <a16:creationId xmlns:a16="http://schemas.microsoft.com/office/drawing/2014/main" id="{EF3E4914-F9BB-EE52-E5C7-9A4DB9165B4D}"/>
              </a:ext>
            </a:extLst>
          </p:cNvPr>
          <p:cNvSpPr/>
          <p:nvPr/>
        </p:nvSpPr>
        <p:spPr>
          <a:xfrm rot="16200000">
            <a:off x="5878256" y="4719922"/>
            <a:ext cx="414589" cy="483688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9" name="아래쪽 화살표 27">
            <a:extLst>
              <a:ext uri="{FF2B5EF4-FFF2-40B4-BE49-F238E27FC236}">
                <a16:creationId xmlns:a16="http://schemas.microsoft.com/office/drawing/2014/main" id="{1C91CC5C-4F2C-E5D2-7A3F-A200FCC83E4A}"/>
              </a:ext>
            </a:extLst>
          </p:cNvPr>
          <p:cNvSpPr/>
          <p:nvPr/>
        </p:nvSpPr>
        <p:spPr>
          <a:xfrm rot="10800000">
            <a:off x="8234928" y="3014410"/>
            <a:ext cx="414589" cy="483688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DE1DB4-7247-6E2C-5006-AD14CB236949}"/>
              </a:ext>
            </a:extLst>
          </p:cNvPr>
          <p:cNvSpPr txBox="1"/>
          <p:nvPr/>
        </p:nvSpPr>
        <p:spPr>
          <a:xfrm>
            <a:off x="2989284" y="1010562"/>
            <a:ext cx="1638861" cy="3155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 이미지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8B9AD-B4D5-FE23-5A92-BD32EB5977E0}"/>
              </a:ext>
            </a:extLst>
          </p:cNvPr>
          <p:cNvSpPr txBox="1"/>
          <p:nvPr/>
        </p:nvSpPr>
        <p:spPr>
          <a:xfrm>
            <a:off x="7759206" y="1010562"/>
            <a:ext cx="1638861" cy="3155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출력 이미지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BABF55-DCFE-1A9B-E586-0C28A047AE3B}"/>
              </a:ext>
            </a:extLst>
          </p:cNvPr>
          <p:cNvSpPr txBox="1"/>
          <p:nvPr/>
        </p:nvSpPr>
        <p:spPr>
          <a:xfrm>
            <a:off x="2900429" y="6288178"/>
            <a:ext cx="18100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임시 입력 이미지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3065C-81C4-CFDE-B6F2-DD293EF5A0B7}"/>
              </a:ext>
            </a:extLst>
          </p:cNvPr>
          <p:cNvSpPr txBox="1"/>
          <p:nvPr/>
        </p:nvSpPr>
        <p:spPr>
          <a:xfrm>
            <a:off x="7586460" y="6040753"/>
            <a:ext cx="1984352" cy="3155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임시 출력 이미지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1658F-4D78-3AEA-FCAF-D493210EEB4E}"/>
              </a:ext>
            </a:extLst>
          </p:cNvPr>
          <p:cNvSpPr txBox="1"/>
          <p:nvPr/>
        </p:nvSpPr>
        <p:spPr>
          <a:xfrm>
            <a:off x="1337489" y="4715554"/>
            <a:ext cx="9868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마스크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621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497A31C4-6F40-F329-11C8-7E88C399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624" y="1873948"/>
            <a:ext cx="3247617" cy="32557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9282336-7160-0275-FA2A-658C864C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4459409" y="1873948"/>
            <a:ext cx="3261861" cy="324761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25A5DA3-6C2E-4197-EE3B-37F80AEB8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775438" y="1873948"/>
            <a:ext cx="3247617" cy="323343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B09EC-915A-B4CB-CDE7-9CD96E2B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841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1013">
            <a:extLst>
              <a:ext uri="{FF2B5EF4-FFF2-40B4-BE49-F238E27FC236}">
                <a16:creationId xmlns:a16="http://schemas.microsoft.com/office/drawing/2014/main" id="{211316EB-D453-73FA-49D7-C606737D003B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73B2950D-088E-E088-B2BE-6BDEB67E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2A909-FA79-27ED-3FED-C4A89A9AB2CC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엠보싱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A426A8EF-360C-2C49-91E2-19BE0A169467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A7880DD1-B3C9-74E1-7A8C-7F831B26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186EF32C-3305-765D-8D75-875B1CA782A4}"/>
              </a:ext>
            </a:extLst>
          </p:cNvPr>
          <p:cNvSpPr txBox="1"/>
          <p:nvPr/>
        </p:nvSpPr>
        <p:spPr>
          <a:xfrm>
            <a:off x="1340644" y="857248"/>
            <a:ext cx="76675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가운데에 있는 계수가 다른 계수를 상쇄시키도록 구성해서 경계선을 검출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이 경계선에서 양각한 효과를 얻음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AE2C91-4C94-2A31-2FF9-1D5FB49E6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725" y="5453161"/>
            <a:ext cx="2533496" cy="1085784"/>
          </a:xfrm>
          <a:prstGeom prst="rect">
            <a:avLst/>
          </a:prstGeom>
        </p:spPr>
      </p:pic>
      <p:sp>
        <p:nvSpPr>
          <p:cNvPr id="16" name="Object 9">
            <a:extLst>
              <a:ext uri="{FF2B5EF4-FFF2-40B4-BE49-F238E27FC236}">
                <a16:creationId xmlns:a16="http://schemas.microsoft.com/office/drawing/2014/main" id="{8BEB7FF8-7919-CB57-0397-43B0E840F245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05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0988A3-34AA-62DB-48D0-E342D61DBEC3}"/>
              </a:ext>
            </a:extLst>
          </p:cNvPr>
          <p:cNvSpPr/>
          <p:nvPr/>
        </p:nvSpPr>
        <p:spPr>
          <a:xfrm>
            <a:off x="9502652" y="5133073"/>
            <a:ext cx="959095" cy="32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HSI </a:t>
            </a:r>
            <a:r>
              <a:rPr lang="ko-KR" altLang="en-US" sz="14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r>
              <a:rPr lang="en-US" altLang="ko-KR" sz="14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6" name="오른쪽 화살표 25">
            <a:extLst>
              <a:ext uri="{FF2B5EF4-FFF2-40B4-BE49-F238E27FC236}">
                <a16:creationId xmlns:a16="http://schemas.microsoft.com/office/drawing/2014/main" id="{897892C9-BE9B-487F-4EC9-8B0D66DF0697}"/>
              </a:ext>
            </a:extLst>
          </p:cNvPr>
          <p:cNvSpPr/>
          <p:nvPr/>
        </p:nvSpPr>
        <p:spPr>
          <a:xfrm>
            <a:off x="4035753" y="3295638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</p:spTree>
    <p:extLst>
      <p:ext uri="{BB962C8B-B14F-4D97-AF65-F5344CB8AC3E}">
        <p14:creationId xmlns:p14="http://schemas.microsoft.com/office/powerpoint/2010/main" val="4108009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E5C448F5-57DC-107D-11FB-3A7D2F5E5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63" y="1877745"/>
            <a:ext cx="3251081" cy="324295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D0888F4-2E66-BABD-5D51-E31D20BDD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4425183" y="1868569"/>
            <a:ext cx="3274009" cy="325765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CB6095-B78E-B31B-45F3-B89A6139E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775438" y="1873948"/>
            <a:ext cx="3263916" cy="324761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B09EC-915A-B4CB-CDE7-9CD96E2B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841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43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1013">
            <a:extLst>
              <a:ext uri="{FF2B5EF4-FFF2-40B4-BE49-F238E27FC236}">
                <a16:creationId xmlns:a16="http://schemas.microsoft.com/office/drawing/2014/main" id="{211316EB-D453-73FA-49D7-C606737D003B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73B2950D-088E-E088-B2BE-6BDEB67E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2A909-FA79-27ED-3FED-C4A89A9AB2CC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블러링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A426A8EF-360C-2C49-91E2-19BE0A169467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A7880DD1-B3C9-74E1-7A8C-7F831B26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" name="Object 14">
            <a:extLst>
              <a:ext uri="{FF2B5EF4-FFF2-40B4-BE49-F238E27FC236}">
                <a16:creationId xmlns:a16="http://schemas.microsoft.com/office/drawing/2014/main" id="{03A82E19-03FA-67F4-9066-32A5FAAF97A3}"/>
              </a:ext>
            </a:extLst>
          </p:cNvPr>
          <p:cNvSpPr txBox="1"/>
          <p:nvPr/>
        </p:nvSpPr>
        <p:spPr>
          <a:xfrm>
            <a:off x="1328225" y="833638"/>
            <a:ext cx="80443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극단적인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값을 제거하기 위해 평준화로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평균값으로 대체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10954" indent="-310954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블러링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회선 마스크의 계수는 평균을 구하는 데 사용되므로 모두 값이 동일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CA9DA252-AEBA-F3FF-C3D2-2B347AA93A9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05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7B46CB-1270-A0F1-856F-308E92CB58B2}"/>
              </a:ext>
            </a:extLst>
          </p:cNvPr>
          <p:cNvSpPr/>
          <p:nvPr/>
        </p:nvSpPr>
        <p:spPr>
          <a:xfrm>
            <a:off x="9136322" y="5097938"/>
            <a:ext cx="1384861" cy="32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Mask = 9x9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475E82B-8D0A-F936-7F64-B02E50AA8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409" y="5509530"/>
            <a:ext cx="3252280" cy="10288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E0AE2D-AB68-9A35-E2C0-CC88F7CF2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463" y="5509531"/>
            <a:ext cx="3732791" cy="11934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FDB240-A5B2-5A89-26B4-B16271240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252" y="5985637"/>
            <a:ext cx="839336" cy="8437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6C69A3-6A29-6551-74AE-018C0E23C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8483" y="5432849"/>
            <a:ext cx="1936116" cy="35854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B5D1F6-BD6A-FEE9-EC75-C80A332823D0}"/>
              </a:ext>
            </a:extLst>
          </p:cNvPr>
          <p:cNvSpPr/>
          <p:nvPr/>
        </p:nvSpPr>
        <p:spPr>
          <a:xfrm>
            <a:off x="5405019" y="5087360"/>
            <a:ext cx="1384861" cy="32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Mask = 3x3</a:t>
            </a:r>
          </a:p>
        </p:txBody>
      </p:sp>
      <p:sp>
        <p:nvSpPr>
          <p:cNvPr id="24" name="오른쪽 화살표 25">
            <a:extLst>
              <a:ext uri="{FF2B5EF4-FFF2-40B4-BE49-F238E27FC236}">
                <a16:creationId xmlns:a16="http://schemas.microsoft.com/office/drawing/2014/main" id="{A9734E12-0BF8-587C-B4C2-41941A82B340}"/>
              </a:ext>
            </a:extLst>
          </p:cNvPr>
          <p:cNvSpPr/>
          <p:nvPr/>
        </p:nvSpPr>
        <p:spPr>
          <a:xfrm>
            <a:off x="4035753" y="3295638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</p:spTree>
    <p:extLst>
      <p:ext uri="{BB962C8B-B14F-4D97-AF65-F5344CB8AC3E}">
        <p14:creationId xmlns:p14="http://schemas.microsoft.com/office/powerpoint/2010/main" val="1197998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DCA1C384-72FC-5FEC-4C9D-8DE4DCFF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421" y="1849989"/>
            <a:ext cx="3268242" cy="326185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DB3E11-7E48-F94B-FDF1-6FCD811FE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4460811" y="1849402"/>
            <a:ext cx="3288033" cy="32624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09D2FB-7D64-F734-1AD2-D020F0EF5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789256" y="1849402"/>
            <a:ext cx="3288033" cy="326244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B09EC-915A-B4CB-CDE7-9CD96E2B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841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44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1013">
            <a:extLst>
              <a:ext uri="{FF2B5EF4-FFF2-40B4-BE49-F238E27FC236}">
                <a16:creationId xmlns:a16="http://schemas.microsoft.com/office/drawing/2014/main" id="{211316EB-D453-73FA-49D7-C606737D003B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73B2950D-088E-E088-B2BE-6BDEB67E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2A909-FA79-27ED-3FED-C4A89A9AB2CC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샤프닝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A426A8EF-360C-2C49-91E2-19BE0A169467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A7880DD1-B3C9-74E1-7A8C-7F831B26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3" name="Object 9">
            <a:extLst>
              <a:ext uri="{FF2B5EF4-FFF2-40B4-BE49-F238E27FC236}">
                <a16:creationId xmlns:a16="http://schemas.microsoft.com/office/drawing/2014/main" id="{CA9DA252-AEBA-F3FF-C3D2-2B347AA93A9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05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19C72C-28DC-46CD-5DE3-78BEAC66A271}"/>
              </a:ext>
            </a:extLst>
          </p:cNvPr>
          <p:cNvSpPr/>
          <p:nvPr/>
        </p:nvSpPr>
        <p:spPr>
          <a:xfrm>
            <a:off x="5777265" y="5195025"/>
            <a:ext cx="1042014" cy="32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8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r>
              <a:rPr lang="ko-KR" altLang="en-US" sz="14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02A65D-DE7F-F59E-86E7-F4671268A8CC}"/>
              </a:ext>
            </a:extLst>
          </p:cNvPr>
          <p:cNvSpPr/>
          <p:nvPr/>
        </p:nvSpPr>
        <p:spPr>
          <a:xfrm>
            <a:off x="9482418" y="5184920"/>
            <a:ext cx="1042014" cy="32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8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r>
              <a:rPr lang="ko-KR" altLang="en-US" sz="14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8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758B80-9CE0-A0C5-61D3-283620493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379" y="5613114"/>
            <a:ext cx="2963932" cy="8766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2A6C249-A69E-C0D5-AF14-A58C1A2233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46"/>
          <a:stretch/>
        </p:blipFill>
        <p:spPr>
          <a:xfrm>
            <a:off x="8476338" y="5613115"/>
            <a:ext cx="2867488" cy="88088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0419F5-FF4F-8AA5-2099-D67D658AE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510" y="5911461"/>
            <a:ext cx="878062" cy="9033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CE349A2-7FF2-188D-40B1-ABE4549B8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386" y="5911458"/>
            <a:ext cx="903683" cy="899703"/>
          </a:xfrm>
          <a:prstGeom prst="rect">
            <a:avLst/>
          </a:prstGeom>
        </p:spPr>
      </p:pic>
      <p:sp>
        <p:nvSpPr>
          <p:cNvPr id="29" name="오른쪽 화살표 24">
            <a:extLst>
              <a:ext uri="{FF2B5EF4-FFF2-40B4-BE49-F238E27FC236}">
                <a16:creationId xmlns:a16="http://schemas.microsoft.com/office/drawing/2014/main" id="{E47EE07C-FC73-B071-9FAE-93309BAA6DCD}"/>
              </a:ext>
            </a:extLst>
          </p:cNvPr>
          <p:cNvSpPr/>
          <p:nvPr/>
        </p:nvSpPr>
        <p:spPr>
          <a:xfrm>
            <a:off x="4065272" y="3272622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B3C7883D-81AE-26AF-8A04-B1CCD38695A1}"/>
              </a:ext>
            </a:extLst>
          </p:cNvPr>
          <p:cNvSpPr txBox="1"/>
          <p:nvPr/>
        </p:nvSpPr>
        <p:spPr>
          <a:xfrm>
            <a:off x="1328224" y="833641"/>
            <a:ext cx="67006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59128" indent="-259128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고주파에 해당하는 상세한 부분을 더욱 강조하여 대비 효과 증가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59128" indent="-259128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59128" indent="-259128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흐린 영상을 개선하여 선명한 영상을 생성하는 데 주로 사용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altLang="ko-KR" sz="145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985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390B7E5F-A030-31B6-78B0-209775195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466420" y="1863769"/>
            <a:ext cx="3736353" cy="3707276"/>
          </a:xfrm>
          <a:prstGeom prst="rect">
            <a:avLst/>
          </a:prstGeom>
        </p:spPr>
      </p:pic>
      <p:grpSp>
        <p:nvGrpSpPr>
          <p:cNvPr id="5" name="그룹 1013">
            <a:extLst>
              <a:ext uri="{FF2B5EF4-FFF2-40B4-BE49-F238E27FC236}">
                <a16:creationId xmlns:a16="http://schemas.microsoft.com/office/drawing/2014/main" id="{211316EB-D453-73FA-49D7-C606737D003B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73B2950D-088E-E088-B2BE-6BDEB67E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2A909-FA79-27ED-3FED-C4A89A9AB2CC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샤프닝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 고주파</a:t>
            </a: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A426A8EF-360C-2C49-91E2-19BE0A169467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A7880DD1-B3C9-74E1-7A8C-7F831B26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3" name="Object 9">
            <a:extLst>
              <a:ext uri="{FF2B5EF4-FFF2-40B4-BE49-F238E27FC236}">
                <a16:creationId xmlns:a16="http://schemas.microsoft.com/office/drawing/2014/main" id="{CA9DA252-AEBA-F3FF-C3D2-2B347AA93A9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051" dirty="0"/>
          </a:p>
        </p:txBody>
      </p:sp>
      <p:sp>
        <p:nvSpPr>
          <p:cNvPr id="21" name="슬라이드 번호 개체 틀 3">
            <a:extLst>
              <a:ext uri="{FF2B5EF4-FFF2-40B4-BE49-F238E27FC236}">
                <a16:creationId xmlns:a16="http://schemas.microsoft.com/office/drawing/2014/main" id="{BA32DF8B-1B63-5633-5DDC-036A9E60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45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42A45D3C-0070-31DF-9332-6B31490E1886}"/>
              </a:ext>
            </a:extLst>
          </p:cNvPr>
          <p:cNvSpPr txBox="1"/>
          <p:nvPr/>
        </p:nvSpPr>
        <p:spPr>
          <a:xfrm>
            <a:off x="1333628" y="833638"/>
            <a:ext cx="93962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59128" indent="-259128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고주파 필터는 영상 신호 성분 중 고주파 성분은 통과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저주파 성분은 차단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10954" indent="-310954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가운데 큰 양수 값과 주변의 작은 음수 값으로 마스크 되어 경계선을 더욱 두드러지게 함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C19B2E-454F-3E78-8FC2-969ACFE4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619" y="5640144"/>
            <a:ext cx="3295860" cy="9069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8A4F96-9739-9D2A-1186-E0A849183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414" y="5914805"/>
            <a:ext cx="919818" cy="905811"/>
          </a:xfrm>
          <a:prstGeom prst="rect">
            <a:avLst/>
          </a:prstGeom>
        </p:spPr>
      </p:pic>
      <p:sp>
        <p:nvSpPr>
          <p:cNvPr id="20" name="오른쪽 화살표 19">
            <a:extLst>
              <a:ext uri="{FF2B5EF4-FFF2-40B4-BE49-F238E27FC236}">
                <a16:creationId xmlns:a16="http://schemas.microsoft.com/office/drawing/2014/main" id="{14A3B45F-002B-8204-4DB1-6872E605B159}"/>
              </a:ext>
            </a:extLst>
          </p:cNvPr>
          <p:cNvSpPr/>
          <p:nvPr/>
        </p:nvSpPr>
        <p:spPr>
          <a:xfrm>
            <a:off x="5874431" y="3494734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9BE239-9807-A1BC-8DB7-BD1DBFBC1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229" y="1863769"/>
            <a:ext cx="3662204" cy="37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12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13">
            <a:extLst>
              <a:ext uri="{FF2B5EF4-FFF2-40B4-BE49-F238E27FC236}">
                <a16:creationId xmlns:a16="http://schemas.microsoft.com/office/drawing/2014/main" id="{211316EB-D453-73FA-49D7-C606737D003B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73B2950D-088E-E088-B2BE-6BDEB67E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2A909-FA79-27ED-3FED-C4A89A9AB2CC}"/>
              </a:ext>
            </a:extLst>
          </p:cNvPr>
          <p:cNvSpPr txBox="1"/>
          <p:nvPr/>
        </p:nvSpPr>
        <p:spPr>
          <a:xfrm>
            <a:off x="1201525" y="388680"/>
            <a:ext cx="26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5. </a:t>
            </a:r>
            <a:r>
              <a:rPr lang="ko-KR" altLang="en-US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가우시안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 필터</a:t>
            </a: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A426A8EF-360C-2C49-91E2-19BE0A169467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A7880DD1-B3C9-74E1-7A8C-7F831B26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3" name="Object 9">
            <a:extLst>
              <a:ext uri="{FF2B5EF4-FFF2-40B4-BE49-F238E27FC236}">
                <a16:creationId xmlns:a16="http://schemas.microsoft.com/office/drawing/2014/main" id="{CA9DA252-AEBA-F3FF-C3D2-2B347AA93A9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051" dirty="0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AAA11B76-E214-D472-7DE5-1C35846C2A3B}"/>
              </a:ext>
            </a:extLst>
          </p:cNvPr>
          <p:cNvSpPr txBox="1"/>
          <p:nvPr/>
        </p:nvSpPr>
        <p:spPr>
          <a:xfrm>
            <a:off x="1328222" y="833641"/>
            <a:ext cx="919296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59128" indent="-259128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영상의 세세한 부분을 제거하여 부드럽게 하므로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스무딩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(Smoothing)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처리 라고도 함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59128" indent="-259128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59128" indent="-259128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3 x 3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가우시안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필터를 이용한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스무딩한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영상으로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전체적으로 경계선이 악화되어 흐려짐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5802E2-E2D6-FF34-76AA-6BD966B0F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273" y="5637450"/>
            <a:ext cx="2962555" cy="837688"/>
          </a:xfrm>
          <a:prstGeom prst="rect">
            <a:avLst/>
          </a:prstGeom>
        </p:spPr>
      </p:pic>
      <p:sp>
        <p:nvSpPr>
          <p:cNvPr id="18" name="오른쪽 화살표 24">
            <a:extLst>
              <a:ext uri="{FF2B5EF4-FFF2-40B4-BE49-F238E27FC236}">
                <a16:creationId xmlns:a16="http://schemas.microsoft.com/office/drawing/2014/main" id="{BE91DFFE-0A4D-DE80-6E44-B43CFB3CA8CD}"/>
              </a:ext>
            </a:extLst>
          </p:cNvPr>
          <p:cNvSpPr/>
          <p:nvPr/>
        </p:nvSpPr>
        <p:spPr>
          <a:xfrm>
            <a:off x="5717407" y="3497933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1ABFBB-3F8F-BC61-F2D3-4567EF248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036" y="5890625"/>
            <a:ext cx="945390" cy="967375"/>
          </a:xfrm>
          <a:prstGeom prst="rect">
            <a:avLst/>
          </a:prstGeom>
        </p:spPr>
      </p:pic>
      <p:sp>
        <p:nvSpPr>
          <p:cNvPr id="21" name="슬라이드 번호 개체 틀 3">
            <a:extLst>
              <a:ext uri="{FF2B5EF4-FFF2-40B4-BE49-F238E27FC236}">
                <a16:creationId xmlns:a16="http://schemas.microsoft.com/office/drawing/2014/main" id="{BA32DF8B-1B63-5633-5DDC-036A9E60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46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9783CDC-6854-7B2D-77DF-AC92C5C820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50997"/>
          <a:stretch/>
        </p:blipFill>
        <p:spPr>
          <a:xfrm>
            <a:off x="1902692" y="1809809"/>
            <a:ext cx="2847616" cy="37851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D775980-C0D5-45DF-0A6F-B62E0A69D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19"/>
          <a:stretch/>
        </p:blipFill>
        <p:spPr>
          <a:xfrm>
            <a:off x="7099095" y="1809809"/>
            <a:ext cx="2869534" cy="37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67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85A7B40-1AA5-F756-5DE7-D720D05BD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6" t="12361" r="54926" b="60400"/>
          <a:stretch/>
        </p:blipFill>
        <p:spPr>
          <a:xfrm>
            <a:off x="8649196" y="1709733"/>
            <a:ext cx="3342779" cy="36433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081" y="1410302"/>
            <a:ext cx="3342780" cy="598864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경계선 검출</a:t>
            </a:r>
            <a:r>
              <a:rPr lang="en-US" altLang="ko-KR" sz="3600" b="1" dirty="0"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altLang="en-US" sz="3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1CA25-C764-A3F1-B5EB-63226AF929DA}"/>
              </a:ext>
            </a:extLst>
          </p:cNvPr>
          <p:cNvSpPr txBox="1"/>
          <p:nvPr/>
        </p:nvSpPr>
        <p:spPr>
          <a:xfrm>
            <a:off x="910524" y="2715784"/>
            <a:ext cx="7242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에지를 검출하기 위한 방법으로 사용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디지털 영상의 에지</a:t>
            </a: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  :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물체 식별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위치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모양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크기 등을 인지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</a:p>
          <a:p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   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또한 방향성을 탐지할 수 있는 정보 제공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수평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수직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로버츠 기법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프리윗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기법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소벨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기법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라플라시안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en-US" altLang="ko-KR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LoG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en-US" altLang="ko-KR" sz="2000" dirty="0" err="1">
                <a:latin typeface="바탕" panose="02030600000101010101" pitchFamily="18" charset="-127"/>
                <a:ea typeface="바탕" panose="02030600000101010101" pitchFamily="18" charset="-127"/>
              </a:rPr>
              <a:t>DoG</a:t>
            </a: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142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F227A0F3-0AFB-F6C0-CCFE-6D303EBB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624" y="4825568"/>
            <a:ext cx="2479100" cy="186475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C00B29F-F72C-8C95-F02F-F26CFAF8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900" y="2937862"/>
            <a:ext cx="2479100" cy="18593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B52886F-02E3-0A37-19BB-36C1DEA6D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3612560" y="1037085"/>
            <a:ext cx="2483440" cy="18421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201527" y="388680"/>
            <a:ext cx="36039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수평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수직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033" y="1037086"/>
            <a:ext cx="3213156" cy="1262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1714" y="6381913"/>
            <a:ext cx="2111765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(C) </a:t>
            </a:r>
            <a:r>
              <a:rPr lang="ko-KR" altLang="en-US" sz="95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수직 </a:t>
            </a:r>
            <a:r>
              <a:rPr lang="en-US" altLang="ko-KR" sz="95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95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 에지 검출 마스크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449" y="1425152"/>
            <a:ext cx="1310638" cy="12876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033" y="2942067"/>
            <a:ext cx="3213156" cy="133187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1292" y="3316030"/>
            <a:ext cx="1467626" cy="12201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6033" y="4838638"/>
            <a:ext cx="3213156" cy="1340160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85565"/>
              </p:ext>
            </p:extLst>
          </p:nvPr>
        </p:nvGraphicFramePr>
        <p:xfrm>
          <a:off x="6887082" y="5371791"/>
          <a:ext cx="942468" cy="9250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14156">
                  <a:extLst>
                    <a:ext uri="{9D8B030D-6E8A-4147-A177-3AD203B41FA5}">
                      <a16:colId xmlns:a16="http://schemas.microsoft.com/office/drawing/2014/main" val="3836827513"/>
                    </a:ext>
                  </a:extLst>
                </a:gridCol>
                <a:gridCol w="314156">
                  <a:extLst>
                    <a:ext uri="{9D8B030D-6E8A-4147-A177-3AD203B41FA5}">
                      <a16:colId xmlns:a16="http://schemas.microsoft.com/office/drawing/2014/main" val="1921244802"/>
                    </a:ext>
                  </a:extLst>
                </a:gridCol>
                <a:gridCol w="314156">
                  <a:extLst>
                    <a:ext uri="{9D8B030D-6E8A-4147-A177-3AD203B41FA5}">
                      <a16:colId xmlns:a16="http://schemas.microsoft.com/office/drawing/2014/main" val="52245845"/>
                    </a:ext>
                  </a:extLst>
                </a:gridCol>
              </a:tblGrid>
              <a:tr h="329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-1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2918" marR="82918" marT="41459" marB="41459"/>
                </a:tc>
                <a:extLst>
                  <a:ext uri="{0D108BD9-81ED-4DB2-BD59-A6C34878D82A}">
                    <a16:rowId xmlns:a16="http://schemas.microsoft.com/office/drawing/2014/main" val="4045355930"/>
                  </a:ext>
                </a:extLst>
              </a:tr>
              <a:tr h="329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-1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2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2918" marR="82918" marT="41459" marB="41459"/>
                </a:tc>
                <a:extLst>
                  <a:ext uri="{0D108BD9-81ED-4DB2-BD59-A6C34878D82A}">
                    <a16:rowId xmlns:a16="http://schemas.microsoft.com/office/drawing/2014/main" val="402036817"/>
                  </a:ext>
                </a:extLst>
              </a:tr>
              <a:tr h="252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2918" marR="82918" marT="41459" marB="4145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</a:rPr>
                        <a:t>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marL="82918" marR="82918" marT="41459" marB="41459"/>
                </a:tc>
                <a:extLst>
                  <a:ext uri="{0D108BD9-81ED-4DB2-BD59-A6C34878D82A}">
                    <a16:rowId xmlns:a16="http://schemas.microsoft.com/office/drawing/2014/main" val="1667910094"/>
                  </a:ext>
                </a:extLst>
              </a:tr>
            </a:tbl>
          </a:graphicData>
        </a:graphic>
      </p:graphicFrame>
      <p:sp>
        <p:nvSpPr>
          <p:cNvPr id="32" name="오른쪽 화살표 31"/>
          <p:cNvSpPr/>
          <p:nvPr/>
        </p:nvSpPr>
        <p:spPr>
          <a:xfrm>
            <a:off x="3197034" y="1734832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33" name="Object 9"/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051" dirty="0"/>
          </a:p>
        </p:txBody>
      </p:sp>
      <p:sp>
        <p:nvSpPr>
          <p:cNvPr id="38" name="슬라이드 번호 개체 틀 3">
            <a:extLst>
              <a:ext uri="{FF2B5EF4-FFF2-40B4-BE49-F238E27FC236}">
                <a16:creationId xmlns:a16="http://schemas.microsoft.com/office/drawing/2014/main" id="{B78AB397-746E-C4D2-C000-38A28473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48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F328150-0BEB-A5C1-A4F4-4ED48B9B4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328224" y="1291686"/>
            <a:ext cx="1796954" cy="133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24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C5DD69F-F30E-D20D-1F73-6D0971AC311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CCB39-D8AB-DB7E-A164-FE35E7E0A5F1}"/>
              </a:ext>
            </a:extLst>
          </p:cNvPr>
          <p:cNvSpPr txBox="1"/>
          <p:nvPr/>
        </p:nvSpPr>
        <p:spPr>
          <a:xfrm>
            <a:off x="5024683" y="980876"/>
            <a:ext cx="9906935" cy="45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바탕" panose="02030600000101010101" pitchFamily="18" charset="-127"/>
                <a:ea typeface="바탕" panose="02030600000101010101" pitchFamily="18" charset="-127"/>
              </a:rPr>
              <a:t>메인 메뉴 및 기능</a:t>
            </a:r>
            <a:endParaRPr lang="en-US" altLang="ko-KR" sz="4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4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이미지 파일 선택 및 열기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영상 처리하기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32" dirty="0" err="1">
                <a:latin typeface="바탕" panose="02030600000101010101" pitchFamily="18" charset="-127"/>
                <a:ea typeface="바탕" panose="02030600000101010101" pitchFamily="18" charset="-127"/>
              </a:rPr>
              <a:t>화소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 점 처리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처리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기하학적 처리</a:t>
            </a: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                          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화소 영역 처리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경계선 검출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영상 처리된 이미지 파일 저장하기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프로그램 종료하기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DDA02591-286A-EF8F-776B-4FCBA1CC585A}"/>
              </a:ext>
            </a:extLst>
          </p:cNvPr>
          <p:cNvSpPr txBox="1"/>
          <p:nvPr/>
        </p:nvSpPr>
        <p:spPr>
          <a:xfrm rot="-5400000">
            <a:off x="-3883777" y="625432"/>
            <a:ext cx="9894741" cy="711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22" dirty="0">
                <a:latin typeface="Noto Sans CJK KR Regular" pitchFamily="34" charset="0"/>
              </a:rPr>
              <a:t>2. </a:t>
            </a:r>
            <a:r>
              <a:rPr lang="en-US" sz="4022" dirty="0" err="1">
                <a:latin typeface="Noto Sans CJK KR Regular" pitchFamily="34" charset="0"/>
              </a:rPr>
              <a:t>Meterials</a:t>
            </a:r>
            <a:r>
              <a:rPr lang="en-US" sz="4022" dirty="0">
                <a:latin typeface="Noto Sans CJK KR Regular" pitchFamily="34" charset="0"/>
              </a:rPr>
              <a:t> &amp; Methods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343536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201524" y="388680"/>
            <a:ext cx="4884025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2. [1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차 미분 회선 마스크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로버츠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328224" y="828316"/>
            <a:ext cx="766337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장점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크기가 작아 매우 빠른 속도로 동작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효과적으로 사용 가능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10954" indent="-310954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단점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돌출된 값을 잘 평균할 수 없으며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잡음에 민감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8302F9-6246-A142-EF69-02DE2FCD1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130"/>
          <a:stretch/>
        </p:blipFill>
        <p:spPr>
          <a:xfrm>
            <a:off x="4245089" y="5193450"/>
            <a:ext cx="3380239" cy="11046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79" y="5195727"/>
            <a:ext cx="2606418" cy="11170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781" y="5181688"/>
            <a:ext cx="2756534" cy="1116396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 rot="10800000">
            <a:off x="4091692" y="3224548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25" name="오른쪽 화살표 24"/>
          <p:cNvSpPr/>
          <p:nvPr/>
        </p:nvSpPr>
        <p:spPr>
          <a:xfrm>
            <a:off x="7804153" y="3259098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26" name="Object 9"/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051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EFAAE854-E6EC-F289-6E04-39FDFC2F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841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49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C34490-D616-2C22-F986-15BA00321C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273" r="50013"/>
          <a:stretch/>
        </p:blipFill>
        <p:spPr>
          <a:xfrm>
            <a:off x="4529607" y="2230407"/>
            <a:ext cx="3264684" cy="24589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6C95A3-2DDD-45D1-E6CA-C64C1EFF32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/>
          <a:stretch/>
        </p:blipFill>
        <p:spPr>
          <a:xfrm>
            <a:off x="821146" y="2237769"/>
            <a:ext cx="3264684" cy="24515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0E79A3-3A80-3AD3-375B-0376164DB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604" y="2240078"/>
            <a:ext cx="3282081" cy="24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75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CAE16E9-038D-2965-9A6C-69BD6E71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742" y="2230407"/>
            <a:ext cx="3291943" cy="24720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7E1076-178F-F32E-49DA-8B21E8E9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47" y="2247005"/>
            <a:ext cx="3270546" cy="24426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201524" y="388680"/>
            <a:ext cx="4903441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3. [1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차 미분 회선 마스크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프리윗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328224" y="833641"/>
            <a:ext cx="61928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장점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돌출된 값을 비교적 잘 평균화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310954" indent="-310954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단점 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대각선보다 수평과 수직에 놓인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에지에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더 민감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8302F9-6246-A142-EF69-02DE2FCD1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655" b="34021"/>
          <a:stretch/>
        </p:blipFill>
        <p:spPr>
          <a:xfrm>
            <a:off x="4280630" y="5274884"/>
            <a:ext cx="3247617" cy="89631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C8302F9-6246-A142-EF69-02DE2FCD1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669"/>
          <a:stretch/>
        </p:blipFill>
        <p:spPr>
          <a:xfrm>
            <a:off x="4418827" y="5086659"/>
            <a:ext cx="3004354" cy="2072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028" y="5190306"/>
            <a:ext cx="2429955" cy="9328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9526" y="5190306"/>
            <a:ext cx="2425348" cy="932826"/>
          </a:xfrm>
          <a:prstGeom prst="rect">
            <a:avLst/>
          </a:prstGeom>
        </p:spPr>
      </p:pic>
      <p:sp>
        <p:nvSpPr>
          <p:cNvPr id="34" name="Object 9"/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051" dirty="0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5973D7E8-4AC7-7791-F920-7B032F9E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841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50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오른쪽 화살표 23">
            <a:extLst>
              <a:ext uri="{FF2B5EF4-FFF2-40B4-BE49-F238E27FC236}">
                <a16:creationId xmlns:a16="http://schemas.microsoft.com/office/drawing/2014/main" id="{1D240B55-CB1E-6E12-A4CB-A0BD043629B6}"/>
              </a:ext>
            </a:extLst>
          </p:cNvPr>
          <p:cNvSpPr/>
          <p:nvPr/>
        </p:nvSpPr>
        <p:spPr>
          <a:xfrm rot="10800000">
            <a:off x="4091692" y="3224548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3" name="오른쪽 화살표 24">
            <a:extLst>
              <a:ext uri="{FF2B5EF4-FFF2-40B4-BE49-F238E27FC236}">
                <a16:creationId xmlns:a16="http://schemas.microsoft.com/office/drawing/2014/main" id="{DB2B5E4D-778F-4072-B5A4-94C94D75B354}"/>
              </a:ext>
            </a:extLst>
          </p:cNvPr>
          <p:cNvSpPr/>
          <p:nvPr/>
        </p:nvSpPr>
        <p:spPr>
          <a:xfrm>
            <a:off x="7804153" y="3259098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33FD9-C5CE-8236-B5CB-CD4942067B1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273" r="50013"/>
          <a:stretch/>
        </p:blipFill>
        <p:spPr>
          <a:xfrm>
            <a:off x="4529607" y="2230407"/>
            <a:ext cx="3264684" cy="245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48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0B10B86-D085-5FD5-CE31-7692753F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300" y="2228533"/>
            <a:ext cx="3312464" cy="24864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0544A5-D886-73E7-01A5-B77B7019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75" y="2237769"/>
            <a:ext cx="3291943" cy="24771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201527" y="388680"/>
            <a:ext cx="4720519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4. [1</a:t>
            </a:r>
            <a:r>
              <a:rPr lang="ko-KR" altLang="en-US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차 미분 회선 마스크</a:t>
            </a:r>
            <a:r>
              <a:rPr lang="en-US" altLang="ko-KR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sz="1814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소벨</a:t>
            </a:r>
            <a:endParaRPr lang="ko-KR" altLang="en-US" sz="1814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328224" y="868073"/>
            <a:ext cx="6054691" cy="7621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45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장점 </a:t>
            </a:r>
            <a:r>
              <a:rPr lang="en-US" altLang="ko-KR" sz="145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5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돌출된 값을 비교적 잘 평균화</a:t>
            </a:r>
            <a:r>
              <a:rPr lang="en-US" altLang="ko-KR" sz="145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10954" indent="-310954">
              <a:buFont typeface="Wingdings" panose="05000000000000000000" pitchFamily="2" charset="2"/>
              <a:buChar char="v"/>
            </a:pPr>
            <a:endParaRPr lang="en-US" altLang="ko-KR" sz="145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45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45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5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대각선 방향에 놓인 </a:t>
            </a:r>
            <a:r>
              <a:rPr lang="ko-KR" altLang="en-US" sz="145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에지에</a:t>
            </a:r>
            <a:r>
              <a:rPr lang="ko-KR" altLang="en-US" sz="145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더 민감</a:t>
            </a:r>
            <a:r>
              <a:rPr lang="en-US" altLang="ko-KR" sz="145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8302F9-6246-A142-EF69-02DE2FCD1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406" b="8465"/>
          <a:stretch/>
        </p:blipFill>
        <p:spPr>
          <a:xfrm>
            <a:off x="4243686" y="5395558"/>
            <a:ext cx="3247617" cy="8291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C8302F9-6246-A142-EF69-02DE2FCD1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669"/>
          <a:stretch/>
        </p:blipFill>
        <p:spPr>
          <a:xfrm>
            <a:off x="4381883" y="5188263"/>
            <a:ext cx="3004354" cy="2072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733" y="5291910"/>
            <a:ext cx="2645826" cy="870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0521" y="5230967"/>
            <a:ext cx="2463358" cy="931126"/>
          </a:xfrm>
          <a:prstGeom prst="rect">
            <a:avLst/>
          </a:prstGeom>
        </p:spPr>
      </p:pic>
      <p:sp>
        <p:nvSpPr>
          <p:cNvPr id="34" name="Object 9"/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051" dirty="0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98CEA4DF-AC75-48E5-4BC5-07EC605F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841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51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오른쪽 화살표 23">
            <a:extLst>
              <a:ext uri="{FF2B5EF4-FFF2-40B4-BE49-F238E27FC236}">
                <a16:creationId xmlns:a16="http://schemas.microsoft.com/office/drawing/2014/main" id="{2B4F1508-2C52-706E-C984-429986721D58}"/>
              </a:ext>
            </a:extLst>
          </p:cNvPr>
          <p:cNvSpPr/>
          <p:nvPr/>
        </p:nvSpPr>
        <p:spPr>
          <a:xfrm rot="10800000">
            <a:off x="4091692" y="3224548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15" name="오른쪽 화살표 24">
            <a:extLst>
              <a:ext uri="{FF2B5EF4-FFF2-40B4-BE49-F238E27FC236}">
                <a16:creationId xmlns:a16="http://schemas.microsoft.com/office/drawing/2014/main" id="{973BE3BF-E0A0-1E2F-0BE3-F662FB8344F7}"/>
              </a:ext>
            </a:extLst>
          </p:cNvPr>
          <p:cNvSpPr/>
          <p:nvPr/>
        </p:nvSpPr>
        <p:spPr>
          <a:xfrm>
            <a:off x="7804153" y="3259098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BDB391-7E9B-576E-8B3A-13DB24779E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273" r="50013"/>
          <a:stretch/>
        </p:blipFill>
        <p:spPr>
          <a:xfrm>
            <a:off x="4529607" y="2230407"/>
            <a:ext cx="3264684" cy="245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8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50A7DE42-2D17-77F7-6ED3-255C191A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841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52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1013">
            <a:extLst>
              <a:ext uri="{FF2B5EF4-FFF2-40B4-BE49-F238E27FC236}">
                <a16:creationId xmlns:a16="http://schemas.microsoft.com/office/drawing/2014/main" id="{3621E13E-78B2-3C0D-BF6A-9D412E871D83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32" name="Object 59">
              <a:extLst>
                <a:ext uri="{FF2B5EF4-FFF2-40B4-BE49-F238E27FC236}">
                  <a16:creationId xmlns:a16="http://schemas.microsoft.com/office/drawing/2014/main" id="{72A669B2-C91D-DC71-F459-65FAEBF1E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3EDECFC-8EF3-DC4C-C1A1-A72CF5887A6C}"/>
              </a:ext>
            </a:extLst>
          </p:cNvPr>
          <p:cNvSpPr txBox="1"/>
          <p:nvPr/>
        </p:nvSpPr>
        <p:spPr>
          <a:xfrm>
            <a:off x="2096877" y="388680"/>
            <a:ext cx="36039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##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한눈에 보는 기법 비교 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##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2" name="그룹 1003">
            <a:extLst>
              <a:ext uri="{FF2B5EF4-FFF2-40B4-BE49-F238E27FC236}">
                <a16:creationId xmlns:a16="http://schemas.microsoft.com/office/drawing/2014/main" id="{FC3B2989-7163-3C39-167A-724EDCA0C8B7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3" name="Object 10">
              <a:extLst>
                <a:ext uri="{FF2B5EF4-FFF2-40B4-BE49-F238E27FC236}">
                  <a16:creationId xmlns:a16="http://schemas.microsoft.com/office/drawing/2014/main" id="{E230A22E-11B8-1B7D-A509-452463407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0B280C-8951-2243-30C0-4653AA61F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26" y="1004643"/>
            <a:ext cx="6069146" cy="5712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5B5CB-4CD9-F49B-5A5F-DB60B4391F05}"/>
              </a:ext>
            </a:extLst>
          </p:cNvPr>
          <p:cNvSpPr txBox="1"/>
          <p:nvPr/>
        </p:nvSpPr>
        <p:spPr>
          <a:xfrm>
            <a:off x="7668968" y="995121"/>
            <a:ext cx="2971225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51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451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51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 검출 마스크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9EE17A-DDE7-857D-47F9-46DA92E30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160" y="1941215"/>
            <a:ext cx="2311654" cy="9291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CBBEA7-9A6C-DD75-14CA-29D8C321B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7160" y="3631026"/>
            <a:ext cx="2313605" cy="9144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1FEB88-4C34-7441-99D1-72493B39B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038" y="5290440"/>
            <a:ext cx="2313605" cy="892499"/>
          </a:xfrm>
          <a:prstGeom prst="rect">
            <a:avLst/>
          </a:prstGeom>
        </p:spPr>
      </p:pic>
      <p:sp>
        <p:nvSpPr>
          <p:cNvPr id="18" name="Object 9">
            <a:extLst>
              <a:ext uri="{FF2B5EF4-FFF2-40B4-BE49-F238E27FC236}">
                <a16:creationId xmlns:a16="http://schemas.microsoft.com/office/drawing/2014/main" id="{FF4A0D3B-9F2F-B835-599A-D563CF198B6C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05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079FFE4-E088-9635-0640-F75A9D30A3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/>
          <a:stretch/>
        </p:blipFill>
        <p:spPr>
          <a:xfrm>
            <a:off x="2605351" y="1535384"/>
            <a:ext cx="1794530" cy="134757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627C008-8D71-11EE-C451-FB800BD2D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715" y="1535384"/>
            <a:ext cx="1794531" cy="13391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99852FE-D455-69CB-561C-6E22BD93993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96"/>
          <a:stretch/>
        </p:blipFill>
        <p:spPr>
          <a:xfrm>
            <a:off x="7608187" y="1536594"/>
            <a:ext cx="1785702" cy="133674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5DF3214-88AE-D4A2-619F-31CB24B585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7678" y="3214644"/>
            <a:ext cx="1791781" cy="13382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1B09758-2663-7E2A-064D-1974EFC85E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2089" y="3210996"/>
            <a:ext cx="1791782" cy="13455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7A01FF6-E7D1-6BCE-C1F1-107925685E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5994" y="3212117"/>
            <a:ext cx="1791781" cy="134327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76E709E-D1FA-C334-FD92-FD940F8C30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5351" y="4856076"/>
            <a:ext cx="1791782" cy="134831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D0591E1-2BA6-CE3B-1964-09F1B9A141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6204" y="4841750"/>
            <a:ext cx="1787667" cy="13418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20A4914-302B-05F4-011A-AF21B202B4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6580" y="4847254"/>
            <a:ext cx="1775222" cy="13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44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93165DF-4459-C93A-E868-3B68AE8CA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2"/>
          <a:stretch/>
        </p:blipFill>
        <p:spPr>
          <a:xfrm>
            <a:off x="3789627" y="1268030"/>
            <a:ext cx="1336614" cy="17809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EF8951-D3BB-1F92-8467-76F6EC6BA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759332" y="1325147"/>
            <a:ext cx="1254186" cy="16666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201527" y="388680"/>
            <a:ext cx="36039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5. </a:t>
            </a:r>
            <a:r>
              <a:rPr lang="ko-KR" altLang="en-US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라플라시안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328224" y="851204"/>
            <a:ext cx="64727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잡음 성분에 매우 민감하여 실제보다 더 많은 에지를 검출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B5663CD-02D7-1871-E176-2C15BBFB2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903" y="1568057"/>
            <a:ext cx="3208286" cy="93097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rcRect r="70047" b="25339"/>
          <a:stretch/>
        </p:blipFill>
        <p:spPr>
          <a:xfrm>
            <a:off x="6864339" y="1977609"/>
            <a:ext cx="1096000" cy="8986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B9BD405-49C5-E5C6-F43B-D365EA504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019" y="3442484"/>
            <a:ext cx="3191914" cy="93097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rcRect l="34491" r="35295" b="22964"/>
          <a:stretch/>
        </p:blipFill>
        <p:spPr>
          <a:xfrm>
            <a:off x="6849458" y="3860859"/>
            <a:ext cx="1105572" cy="92719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9E22F5D-78DE-DBFA-6D9F-799B8A77B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6019" y="5271737"/>
            <a:ext cx="3191914" cy="85086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rcRect l="68482" b="22964"/>
          <a:stretch/>
        </p:blipFill>
        <p:spPr>
          <a:xfrm>
            <a:off x="6801735" y="5616715"/>
            <a:ext cx="1153296" cy="927190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3194278" y="1954044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27" name="Object 9"/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051" dirty="0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7D983616-F9E0-9956-A667-1C31CC226185}"/>
              </a:ext>
            </a:extLst>
          </p:cNvPr>
          <p:cNvSpPr txBox="1">
            <a:spLocks/>
          </p:cNvSpPr>
          <p:nvPr/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altLang="ko-KR" smtClean="0"/>
              <a:pPr/>
              <a:t>53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13B6B8E-F395-A7C9-651D-0CFCAAB8D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9627" y="3127234"/>
            <a:ext cx="1334023" cy="17809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4BB1D7-198C-C56D-D15D-44EAC4DA7EA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3789572" y="4986438"/>
            <a:ext cx="1334078" cy="177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68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201527" y="388678"/>
            <a:ext cx="36039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6. </a:t>
            </a:r>
            <a:r>
              <a:rPr lang="en-US" altLang="ko-KR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LoG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 (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Laplacian of Gaussian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B7DFBA-9212-6BAE-83CD-D92B0614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01" y="5604973"/>
            <a:ext cx="3097099" cy="100173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31671" y="878897"/>
            <a:ext cx="90220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128" indent="-259128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잡음에 매우 민감한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라플라시안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마스크를 이용하여 에지 검출기의 문제점을 해결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59128" indent="-259128">
              <a:buFont typeface="Wingdings" panose="05000000000000000000" pitchFamily="2" charset="2"/>
              <a:buChar char="v"/>
            </a:pPr>
            <a:endParaRPr lang="en-US" altLang="ko-KR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59128" indent="-259128">
              <a:buFont typeface="Wingdings" panose="05000000000000000000" pitchFamily="2" charset="2"/>
              <a:buChar char="v"/>
            </a:pP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가우시안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스무딩을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수행하여 잡음 제거 과정을 거친 뒤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라플라시안을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 이용하여 에지를 강조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sz="16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053" y="5798832"/>
            <a:ext cx="898278" cy="890823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5874431" y="3494734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24" name="Object 9"/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051" dirty="0"/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A3A8A124-A36F-55E7-ADC2-0BA94BE3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54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5550193-F33B-428E-5A89-E74EC225FE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1234260" y="2161710"/>
            <a:ext cx="4154729" cy="310696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EB692CF-AAFE-BB38-EE45-0EA30C60F9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/>
          <a:stretch/>
        </p:blipFill>
        <p:spPr>
          <a:xfrm>
            <a:off x="6798794" y="2155225"/>
            <a:ext cx="4154729" cy="31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63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201527" y="388680"/>
            <a:ext cx="36039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7. </a:t>
            </a:r>
            <a:r>
              <a:rPr lang="en-US" altLang="ko-KR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DoG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 (7x7)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328224" y="856588"/>
            <a:ext cx="75395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10954" indent="-310954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계산 시간이 많이 소요되는 </a:t>
            </a:r>
            <a:r>
              <a:rPr lang="en-US" altLang="ko-KR" sz="1600" dirty="0" err="1">
                <a:latin typeface="바탕" panose="02030600000101010101" pitchFamily="18" charset="-127"/>
                <a:ea typeface="바탕" panose="02030600000101010101" pitchFamily="18" charset="-127"/>
              </a:rPr>
              <a:t>LoG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00" dirty="0">
                <a:latin typeface="바탕" panose="02030600000101010101" pitchFamily="18" charset="-127"/>
                <a:ea typeface="바탕" panose="02030600000101010101" pitchFamily="18" charset="-127"/>
              </a:rPr>
              <a:t>연산자의 단점을 보안하기 위해 등장</a:t>
            </a:r>
            <a:r>
              <a:rPr lang="en-US" altLang="ko-KR" sz="16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F91DA4-4241-F068-D536-F0B2C4BA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575" y="5361987"/>
            <a:ext cx="3816565" cy="13837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850" y="5571046"/>
            <a:ext cx="1202308" cy="1243768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5874431" y="3494734"/>
            <a:ext cx="414589" cy="40890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24" name="Object 9"/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051" dirty="0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CDF5E166-36BF-EF3D-2E43-2F46FE21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55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9354B2-9804-8910-D601-925AF29128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1234260" y="2161710"/>
            <a:ext cx="4154729" cy="31069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44E0F7-A9E7-6855-E99F-6BD5041A8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3013" y="2155235"/>
            <a:ext cx="4154730" cy="31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72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CFD3900D-BCB9-C6D6-D93D-CC99A2B8A052}"/>
              </a:ext>
            </a:extLst>
          </p:cNvPr>
          <p:cNvSpPr txBox="1"/>
          <p:nvPr/>
        </p:nvSpPr>
        <p:spPr>
          <a:xfrm rot="-5400000">
            <a:off x="-3883776" y="625432"/>
            <a:ext cx="9894741" cy="711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22" dirty="0">
                <a:latin typeface="Noto Sans CJK KR Regular" pitchFamily="34" charset="0"/>
              </a:rPr>
              <a:t>3. Conclusion</a:t>
            </a:r>
            <a:endParaRPr lang="en-US" sz="2262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481BDD-D752-755C-71F5-1F96C542A523}"/>
              </a:ext>
            </a:extLst>
          </p:cNvPr>
          <p:cNvSpPr txBox="1"/>
          <p:nvPr/>
        </p:nvSpPr>
        <p:spPr>
          <a:xfrm>
            <a:off x="5032709" y="980876"/>
            <a:ext cx="6854492" cy="422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바탕" panose="02030600000101010101" pitchFamily="18" charset="-127"/>
                <a:ea typeface="바탕" panose="02030600000101010101" pitchFamily="18" charset="-127"/>
              </a:rPr>
              <a:t>마무리</a:t>
            </a:r>
            <a:endParaRPr lang="en-US" altLang="ko-KR" sz="1632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 err="1">
                <a:latin typeface="바탕" panose="02030600000101010101" pitchFamily="18" charset="-127"/>
                <a:ea typeface="바탕" panose="02030600000101010101" pitchFamily="18" charset="-127"/>
              </a:rPr>
              <a:t>느낀점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: Open CV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없이 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C++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 언어로 영상처리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(feat. MFC)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를 구현하는 경험을 쌓아서 좋았다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한계점 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다양한 영상처리 기능 및 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GUI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기능 필요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효과 누적 필요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향   후 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다양한 영상처리 기능 및 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GUI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 기능 추가 구현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32" dirty="0">
                <a:latin typeface="바탕" panose="02030600000101010101" pitchFamily="18" charset="-127"/>
                <a:ea typeface="바탕" panose="02030600000101010101" pitchFamily="18" charset="-127"/>
              </a:rPr>
              <a:t>영상처리 효과 누적 시도</a:t>
            </a:r>
            <a:r>
              <a:rPr lang="en-US" altLang="ko-KR" sz="1632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C5DD69F-F30E-D20D-1F73-6D0971AC311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56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276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60417-F508-A8DE-6420-3E198AC9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6F81FA-AD52-8C98-2383-6912AE1DC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DAD345-743C-C06F-54CB-C928B42BD04F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D62BDF-E49F-ED2B-5FCE-DED7D9148F7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F63508-8824-8085-0ACF-91201ABF41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0E060D9-BD55-F78D-1823-97129427F168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CC9EB10-EDFE-07DA-E58F-B6DBA65A18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0447082-6A9F-682E-C6BB-7BEB99308D6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42B6F794-0B3D-2044-BB4C-565B0FF09387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9BF87094-6DE0-386A-FD78-F3D6A484FE4C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B985814D-4C7A-38FE-AE9E-8DC4BFE7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923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ko-KR" altLang="en-US"/>
              <a:t>팀 소개 </a:t>
            </a:r>
          </a:p>
        </p:txBody>
      </p:sp>
      <p:pic>
        <p:nvPicPr>
          <p:cNvPr id="38" name="그림 개체 틀 37" descr="팀 구성원 얼굴 사진">
            <a:extLst>
              <a:ext uri="{FF2B5EF4-FFF2-40B4-BE49-F238E27FC236}">
                <a16:creationId xmlns:a16="http://schemas.microsoft.com/office/drawing/2014/main" id="{76554518-1C01-4B26-9940-1C04FC9D73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2428875"/>
            <a:ext cx="1066800" cy="1066800"/>
          </a:xfrm>
        </p:spPr>
      </p:pic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3BA8AAF-B08B-441B-AAF3-590A56832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8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이봉진</a:t>
            </a:r>
          </a:p>
          <a:p>
            <a:pPr rtl="0"/>
            <a:endParaRPr lang="ko-KR" altLang="en-US"/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07741A2-243F-4086-945C-BCA1F24E6DB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40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대표</a:t>
            </a:r>
          </a:p>
        </p:txBody>
      </p:sp>
      <p:pic>
        <p:nvPicPr>
          <p:cNvPr id="42" name="그림 개체 틀 41" descr="팀 구성원 얼굴 사진">
            <a:extLst>
              <a:ext uri="{FF2B5EF4-FFF2-40B4-BE49-F238E27FC236}">
                <a16:creationId xmlns:a16="http://schemas.microsoft.com/office/drawing/2014/main" id="{CB092FE3-5F48-4433-B8FF-114D1CD74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1" y="2428875"/>
            <a:ext cx="1066800" cy="1066800"/>
          </a:xfrm>
        </p:spPr>
      </p:pic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27CB5CB7-B854-4F48-954C-5CF86CC9146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3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심현기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F1C860E6-FF87-419F-8B26-B8EA4D5F3D3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5" y="3796723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경영자</a:t>
            </a:r>
          </a:p>
        </p:txBody>
      </p:sp>
      <p:pic>
        <p:nvPicPr>
          <p:cNvPr id="46" name="그림 개체 틀 45" descr="팀 구성원 얼굴 사진">
            <a:extLst>
              <a:ext uri="{FF2B5EF4-FFF2-40B4-BE49-F238E27FC236}">
                <a16:creationId xmlns:a16="http://schemas.microsoft.com/office/drawing/2014/main" id="{570FC090-540A-41E2-99FA-7B7BC171A6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5" y="2428875"/>
            <a:ext cx="1066800" cy="1066800"/>
          </a:xfrm>
        </p:spPr>
      </p:pic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540F887C-E8EB-4467-90FE-023D47FFB45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7" y="366906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심희영</a:t>
            </a:r>
          </a:p>
          <a:p>
            <a:pPr rtl="0"/>
            <a:endParaRPr lang="ko-KR" altLang="en-US"/>
          </a:p>
        </p:txBody>
      </p:sp>
      <p:sp>
        <p:nvSpPr>
          <p:cNvPr id="62" name="텍스트 개체 틀 61">
            <a:extLst>
              <a:ext uri="{FF2B5EF4-FFF2-40B4-BE49-F238E27FC236}">
                <a16:creationId xmlns:a16="http://schemas.microsoft.com/office/drawing/2014/main" id="{F1AF6C54-9939-432B-BBC2-5E0C0F8B2D8C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3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최고 운영 책임자</a:t>
            </a:r>
          </a:p>
        </p:txBody>
      </p:sp>
      <p:pic>
        <p:nvPicPr>
          <p:cNvPr id="54" name="그림 개체 틀 53" descr="팀 구성원 얼굴 사진">
            <a:extLst>
              <a:ext uri="{FF2B5EF4-FFF2-40B4-BE49-F238E27FC236}">
                <a16:creationId xmlns:a16="http://schemas.microsoft.com/office/drawing/2014/main" id="{79B06025-9CB9-45C4-BF20-7D0D27D1B81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5" y="2428875"/>
            <a:ext cx="1066800" cy="1066800"/>
          </a:xfrm>
        </p:spPr>
      </p:pic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C1C77C5B-2A5F-4999-A5BF-F60EA88DE49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7" y="3654380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진현준</a:t>
            </a:r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41797063-0A46-4FCE-86CB-FC66F997C5F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40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마케팅 부사장</a:t>
            </a:r>
          </a:p>
        </p:txBody>
      </p:sp>
      <p:pic>
        <p:nvPicPr>
          <p:cNvPr id="58" name="그림 개체 틀 57" descr="팀 구성원 얼굴 사진">
            <a:extLst>
              <a:ext uri="{FF2B5EF4-FFF2-40B4-BE49-F238E27FC236}">
                <a16:creationId xmlns:a16="http://schemas.microsoft.com/office/drawing/2014/main" id="{84ACB9E1-B019-4966-9E07-8D06D40BDDD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7176" y="4287711"/>
            <a:ext cx="1066800" cy="1066800"/>
          </a:xfrm>
        </p:spPr>
      </p:pic>
      <p:sp>
        <p:nvSpPr>
          <p:cNvPr id="64" name="텍스트 개체 틀 63">
            <a:extLst>
              <a:ext uri="{FF2B5EF4-FFF2-40B4-BE49-F238E27FC236}">
                <a16:creationId xmlns:a16="http://schemas.microsoft.com/office/drawing/2014/main" id="{3ECD1D6F-7DAE-4DCC-BBB4-CD519379CDF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임진식</a:t>
            </a:r>
          </a:p>
          <a:p>
            <a:pPr rtl="0"/>
            <a:endParaRPr lang="ko-KR" altLang="en-US"/>
          </a:p>
        </p:txBody>
      </p:sp>
      <p:sp>
        <p:nvSpPr>
          <p:cNvPr id="72" name="텍스트 개체 틀 71">
            <a:extLst>
              <a:ext uri="{FF2B5EF4-FFF2-40B4-BE49-F238E27FC236}">
                <a16:creationId xmlns:a16="http://schemas.microsoft.com/office/drawing/2014/main" id="{0420E7B5-7D79-437C-BC6E-11C9C9C73D12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6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부사장</a:t>
            </a:r>
          </a:p>
        </p:txBody>
      </p:sp>
      <p:pic>
        <p:nvPicPr>
          <p:cNvPr id="66" name="그림 개체 틀 65" descr="팀 구성원 얼굴 사진">
            <a:extLst>
              <a:ext uri="{FF2B5EF4-FFF2-40B4-BE49-F238E27FC236}">
                <a16:creationId xmlns:a16="http://schemas.microsoft.com/office/drawing/2014/main" id="{D61AF03E-3F4A-4F5E-BA7C-C1DF611CEA4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6271" y="4287711"/>
            <a:ext cx="1066800" cy="1066800"/>
          </a:xfrm>
        </p:spPr>
      </p:pic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A5A9CD8D-31A9-4139-87B2-349EA8E14781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3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황철무</a:t>
            </a:r>
          </a:p>
          <a:p>
            <a:pPr rtl="0"/>
            <a:endParaRPr lang="ko-KR" altLang="en-US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E1FCDD58-01CD-47CF-AB15-A511E9D3612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5" y="5655559"/>
            <a:ext cx="2057400" cy="343061"/>
          </a:xfrm>
        </p:spPr>
        <p:txBody>
          <a:bodyPr rtlCol="0"/>
          <a:lstStyle/>
          <a:p>
            <a:pPr rtl="0"/>
            <a:r>
              <a:rPr lang="en-US" altLang="ko-KR"/>
              <a:t>SEO </a:t>
            </a:r>
            <a:r>
              <a:rPr lang="ko-KR" altLang="en-US"/>
              <a:t>전략</a:t>
            </a:r>
          </a:p>
        </p:txBody>
      </p:sp>
      <p:pic>
        <p:nvPicPr>
          <p:cNvPr id="78" name="그림 개체 틀 77" descr="팀 구성원 얼굴 사진">
            <a:extLst>
              <a:ext uri="{FF2B5EF4-FFF2-40B4-BE49-F238E27FC236}">
                <a16:creationId xmlns:a16="http://schemas.microsoft.com/office/drawing/2014/main" id="{C0C63D45-D8C0-4899-A4AC-EA536EBA3E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935" y="4287711"/>
            <a:ext cx="1066800" cy="1066800"/>
          </a:xfrm>
        </p:spPr>
      </p:pic>
      <p:sp>
        <p:nvSpPr>
          <p:cNvPr id="70" name="텍스트 개체 틀 69">
            <a:extLst>
              <a:ext uri="{FF2B5EF4-FFF2-40B4-BE49-F238E27FC236}">
                <a16:creationId xmlns:a16="http://schemas.microsoft.com/office/drawing/2014/main" id="{58753412-8033-48AD-80DF-945C72BC733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7" y="552789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조지민</a:t>
            </a:r>
          </a:p>
        </p:txBody>
      </p:sp>
      <p:sp>
        <p:nvSpPr>
          <p:cNvPr id="74" name="텍스트 개체 틀 73">
            <a:extLst>
              <a:ext uri="{FF2B5EF4-FFF2-40B4-BE49-F238E27FC236}">
                <a16:creationId xmlns:a16="http://schemas.microsoft.com/office/drawing/2014/main" id="{2E2604A9-4BB8-4144-914B-DCF4F13DF3D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9" y="5655559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제품 디자이너</a:t>
            </a:r>
          </a:p>
        </p:txBody>
      </p:sp>
      <p:pic>
        <p:nvPicPr>
          <p:cNvPr id="83" name="그림 개체 틀 82" descr="팀 구성원 얼굴 사진">
            <a:extLst>
              <a:ext uri="{FF2B5EF4-FFF2-40B4-BE49-F238E27FC236}">
                <a16:creationId xmlns:a16="http://schemas.microsoft.com/office/drawing/2014/main" id="{3640DB2F-E9FF-4506-B751-D3C6F935A4D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815" y="4287711"/>
            <a:ext cx="1066800" cy="1066800"/>
          </a:xfrm>
        </p:spPr>
      </p:pic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A45FE9A3-15E0-49FA-B6E5-DB16CD0C2C8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7" y="5513216"/>
            <a:ext cx="1828800" cy="343061"/>
          </a:xfrm>
        </p:spPr>
        <p:txBody>
          <a:bodyPr rtlCol="0"/>
          <a:lstStyle/>
          <a:p>
            <a:pPr rtl="0"/>
            <a:r>
              <a:rPr lang="ko-KR" altLang="en-US"/>
              <a:t>김배식</a:t>
            </a:r>
          </a:p>
        </p:txBody>
      </p:sp>
      <p:sp>
        <p:nvSpPr>
          <p:cNvPr id="75" name="텍스트 개체 틀 74">
            <a:extLst>
              <a:ext uri="{FF2B5EF4-FFF2-40B4-BE49-F238E27FC236}">
                <a16:creationId xmlns:a16="http://schemas.microsoft.com/office/drawing/2014/main" id="{72076C4D-9688-4C1A-AB51-8F1051A803A9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6"/>
            <a:ext cx="2057400" cy="343061"/>
          </a:xfrm>
        </p:spPr>
        <p:txBody>
          <a:bodyPr rtlCol="0"/>
          <a:lstStyle/>
          <a:p>
            <a:pPr rtl="0"/>
            <a:r>
              <a:rPr lang="ko-KR" altLang="en-US"/>
              <a:t>콘텐츠 개발자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grpSp>
        <p:nvGrpSpPr>
          <p:cNvPr id="76" name="그룹 1002">
            <a:extLst>
              <a:ext uri="{FF2B5EF4-FFF2-40B4-BE49-F238E27FC236}">
                <a16:creationId xmlns:a16="http://schemas.microsoft.com/office/drawing/2014/main" id="{4325133D-801F-001A-CAE9-0AC2CFA8321D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77" name="Object 7">
              <a:extLst>
                <a:ext uri="{FF2B5EF4-FFF2-40B4-BE49-F238E27FC236}">
                  <a16:creationId xmlns:a16="http://schemas.microsoft.com/office/drawing/2014/main" id="{668F9378-BCB6-46C0-59D2-A75FFA32E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0E6F84A8-EC5E-2F94-4115-7B47815C1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72" y="4802268"/>
            <a:ext cx="2487537" cy="1678831"/>
          </a:xfrm>
          <a:prstGeom prst="rect">
            <a:avLst/>
          </a:prstGeom>
        </p:spPr>
      </p:pic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F3EA788-396B-28EE-66A7-66CF11B0A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093686"/>
              </p:ext>
            </p:extLst>
          </p:nvPr>
        </p:nvGraphicFramePr>
        <p:xfrm>
          <a:off x="903185" y="1186161"/>
          <a:ext cx="10364733" cy="5408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911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454911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454911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768772">
                <a:tc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4639986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81" name="그룹 1013">
            <a:extLst>
              <a:ext uri="{FF2B5EF4-FFF2-40B4-BE49-F238E27FC236}">
                <a16:creationId xmlns:a16="http://schemas.microsoft.com/office/drawing/2014/main" id="{BCD3B6AC-39DB-454A-6210-38ECEC0D50D1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82" name="Object 59">
              <a:extLst>
                <a:ext uri="{FF2B5EF4-FFF2-40B4-BE49-F238E27FC236}">
                  <a16:creationId xmlns:a16="http://schemas.microsoft.com/office/drawing/2014/main" id="{75DB9AB5-DE74-DE8F-495F-94F0DDC5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5E65FAAC-2A43-E464-266D-0F1CA8CB26C0}"/>
              </a:ext>
            </a:extLst>
          </p:cNvPr>
          <p:cNvSpPr txBox="1"/>
          <p:nvPr/>
        </p:nvSpPr>
        <p:spPr>
          <a:xfrm>
            <a:off x="2024956" y="409269"/>
            <a:ext cx="767636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C++</a:t>
            </a:r>
            <a:endParaRPr lang="ko-KR" altLang="en-US" sz="1814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48AA0F-E0F7-F796-C018-780BBCAAA4DF}"/>
              </a:ext>
            </a:extLst>
          </p:cNvPr>
          <p:cNvSpPr txBox="1"/>
          <p:nvPr/>
        </p:nvSpPr>
        <p:spPr>
          <a:xfrm>
            <a:off x="2124338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열기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0A8460-401F-8A8E-494B-CFB5031C490A}"/>
              </a:ext>
            </a:extLst>
          </p:cNvPr>
          <p:cNvSpPr txBox="1"/>
          <p:nvPr/>
        </p:nvSpPr>
        <p:spPr>
          <a:xfrm>
            <a:off x="5579250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AAA2A6-0999-7EFF-EE0C-F46E3D18E60F}"/>
              </a:ext>
            </a:extLst>
          </p:cNvPr>
          <p:cNvSpPr txBox="1"/>
          <p:nvPr/>
        </p:nvSpPr>
        <p:spPr>
          <a:xfrm>
            <a:off x="8688673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파일 출력</a:t>
            </a:r>
            <a:endParaRPr lang="ko-KR" altLang="en-US" sz="148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4" descr="https://search.pstatic.net/sunny/?src=https%3A%2F%2Fi.pinimg.com%2Foriginals%2F9c%2F38%2Fae%2F9c38aed0e4f6dc2da96e72cdf225e14c.png&amp;type=sc960_832">
            <a:extLst>
              <a:ext uri="{FF2B5EF4-FFF2-40B4-BE49-F238E27FC236}">
                <a16:creationId xmlns:a16="http://schemas.microsoft.com/office/drawing/2014/main" id="{86D567EF-EF45-3B6A-78E5-4C2F7C18C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t="34863" r="65558" b="33887"/>
          <a:stretch/>
        </p:blipFill>
        <p:spPr bwMode="auto">
          <a:xfrm>
            <a:off x="2777892" y="301710"/>
            <a:ext cx="454753" cy="4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Object 9">
            <a:extLst>
              <a:ext uri="{FF2B5EF4-FFF2-40B4-BE49-F238E27FC236}">
                <a16:creationId xmlns:a16="http://schemas.microsoft.com/office/drawing/2014/main" id="{C5E5EBE3-D692-F1EE-6512-B32C49738C18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latin typeface="THELuxGoL" pitchFamily="34" charset="0"/>
              </a:rPr>
              <a:t>2. </a:t>
            </a:r>
            <a:r>
              <a:rPr lang="en-US" altLang="ko-KR" sz="1026" dirty="0" err="1">
                <a:latin typeface="THELuxGoL" pitchFamily="34" charset="0"/>
              </a:rPr>
              <a:t>Meterials</a:t>
            </a:r>
            <a:r>
              <a:rPr lang="en-US" altLang="ko-KR" sz="1026" dirty="0">
                <a:latin typeface="THELuxGoL" pitchFamily="34" charset="0"/>
              </a:rPr>
              <a:t> &amp; Methods - </a:t>
            </a:r>
            <a:r>
              <a:rPr lang="ko-KR" altLang="en-US" sz="1026" dirty="0">
                <a:latin typeface="THELuxGoL" pitchFamily="34" charset="0"/>
              </a:rPr>
              <a:t>메인 메뉴 및 기능</a:t>
            </a:r>
            <a:endParaRPr lang="en-US" sz="2051" dirty="0"/>
          </a:p>
        </p:txBody>
      </p:sp>
      <p:sp>
        <p:nvSpPr>
          <p:cNvPr id="96" name="슬라이드 번호 개체 틀 3">
            <a:extLst>
              <a:ext uri="{FF2B5EF4-FFF2-40B4-BE49-F238E27FC236}">
                <a16:creationId xmlns:a16="http://schemas.microsoft.com/office/drawing/2014/main" id="{D0D4F710-28A8-6A48-8D36-CFD778B4D38F}"/>
              </a:ext>
            </a:extLst>
          </p:cNvPr>
          <p:cNvSpPr txBox="1">
            <a:spLocks/>
          </p:cNvSpPr>
          <p:nvPr/>
        </p:nvSpPr>
        <p:spPr>
          <a:xfrm>
            <a:off x="8610600" y="1841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altLang="ko-KR" smtClean="0">
                <a:solidFill>
                  <a:schemeClr val="tx1"/>
                </a:solidFill>
              </a:rPr>
              <a:pPr/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43995773-9FA2-EA15-6F81-E6E66ECCAD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66" t="19973" r="52267" b="37834"/>
          <a:stretch/>
        </p:blipFill>
        <p:spPr>
          <a:xfrm>
            <a:off x="1009784" y="2161199"/>
            <a:ext cx="3233824" cy="4280866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C463E261-9BD2-2028-157F-4466A0E8D1CA}"/>
              </a:ext>
            </a:extLst>
          </p:cNvPr>
          <p:cNvSpPr/>
          <p:nvPr/>
        </p:nvSpPr>
        <p:spPr>
          <a:xfrm>
            <a:off x="1111690" y="2771556"/>
            <a:ext cx="2961545" cy="230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FE242CEC-A69E-E047-073E-048C8E2C34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88" t="20671" r="43559" b="14960"/>
          <a:stretch/>
        </p:blipFill>
        <p:spPr>
          <a:xfrm>
            <a:off x="4462548" y="2161199"/>
            <a:ext cx="3237229" cy="428086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62E1CE2-1995-E24E-62F8-6EA4FB3EECEA}"/>
              </a:ext>
            </a:extLst>
          </p:cNvPr>
          <p:cNvSpPr/>
          <p:nvPr/>
        </p:nvSpPr>
        <p:spPr>
          <a:xfrm>
            <a:off x="4994403" y="5523345"/>
            <a:ext cx="1482860" cy="2151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E4CDC016-A831-CD51-3A67-E3D19B8D13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8717" y="2161199"/>
            <a:ext cx="3237229" cy="42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8439A-472F-4E6D-22C9-37D944CB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59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15683BA4-1943-FCEE-B6AA-5A35C2CBD739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051" dirty="0"/>
          </a:p>
        </p:txBody>
      </p:sp>
      <p:grpSp>
        <p:nvGrpSpPr>
          <p:cNvPr id="2" name="그룹 1003">
            <a:extLst>
              <a:ext uri="{FF2B5EF4-FFF2-40B4-BE49-F238E27FC236}">
                <a16:creationId xmlns:a16="http://schemas.microsoft.com/office/drawing/2014/main" id="{E63D8C42-69FB-5B19-6F4F-84150A70390C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3" name="Object 10">
              <a:extLst>
                <a:ext uri="{FF2B5EF4-FFF2-40B4-BE49-F238E27FC236}">
                  <a16:creationId xmlns:a16="http://schemas.microsoft.com/office/drawing/2014/main" id="{C8DFF808-C7E4-B9A0-D971-25516CEC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935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051" y="3128763"/>
            <a:ext cx="5457824" cy="606824"/>
          </a:xfrm>
        </p:spPr>
        <p:txBody>
          <a:bodyPr rtlCol="0"/>
          <a:lstStyle/>
          <a:p>
            <a:pPr rtl="0"/>
            <a:r>
              <a:rPr lang="ko-KR" altLang="en-US" sz="4000" dirty="0">
                <a:latin typeface="바탕" panose="02030600000101010101" pitchFamily="18" charset="-127"/>
                <a:ea typeface="바탕" panose="02030600000101010101" pitchFamily="18" charset="-127"/>
              </a:rPr>
              <a:t>감사합니다</a:t>
            </a:r>
            <a:r>
              <a:rPr lang="en-US" altLang="ko-KR" sz="40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9" y="6356352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grpSp>
        <p:nvGrpSpPr>
          <p:cNvPr id="76" name="그룹 1002">
            <a:extLst>
              <a:ext uri="{FF2B5EF4-FFF2-40B4-BE49-F238E27FC236}">
                <a16:creationId xmlns:a16="http://schemas.microsoft.com/office/drawing/2014/main" id="{4325133D-801F-001A-CAE9-0AC2CFA8321D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77" name="Object 7">
              <a:extLst>
                <a:ext uri="{FF2B5EF4-FFF2-40B4-BE49-F238E27FC236}">
                  <a16:creationId xmlns:a16="http://schemas.microsoft.com/office/drawing/2014/main" id="{668F9378-BCB6-46C0-59D2-A75FFA32E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0E6F84A8-EC5E-2F94-4115-7B47815C1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72" y="4802268"/>
            <a:ext cx="2487537" cy="1678831"/>
          </a:xfrm>
          <a:prstGeom prst="rect">
            <a:avLst/>
          </a:prstGeom>
        </p:spPr>
      </p:pic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F3EA788-396B-28EE-66A7-66CF11B0AF95}"/>
              </a:ext>
            </a:extLst>
          </p:cNvPr>
          <p:cNvGraphicFramePr>
            <a:graphicFrameLocks noGrp="1"/>
          </p:cNvGraphicFramePr>
          <p:nvPr/>
        </p:nvGraphicFramePr>
        <p:xfrm>
          <a:off x="903185" y="1186161"/>
          <a:ext cx="10364733" cy="5408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911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454911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454911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768772">
                <a:tc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4639986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81" name="그룹 1013">
            <a:extLst>
              <a:ext uri="{FF2B5EF4-FFF2-40B4-BE49-F238E27FC236}">
                <a16:creationId xmlns:a16="http://schemas.microsoft.com/office/drawing/2014/main" id="{BCD3B6AC-39DB-454A-6210-38ECEC0D50D1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82" name="Object 59">
              <a:extLst>
                <a:ext uri="{FF2B5EF4-FFF2-40B4-BE49-F238E27FC236}">
                  <a16:creationId xmlns:a16="http://schemas.microsoft.com/office/drawing/2014/main" id="{75DB9AB5-DE74-DE8F-495F-94F0DDC5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5E65FAAC-2A43-E464-266D-0F1CA8CB26C0}"/>
              </a:ext>
            </a:extLst>
          </p:cNvPr>
          <p:cNvSpPr txBox="1"/>
          <p:nvPr/>
        </p:nvSpPr>
        <p:spPr>
          <a:xfrm>
            <a:off x="2024956" y="409269"/>
            <a:ext cx="767636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C++</a:t>
            </a:r>
            <a:endParaRPr lang="ko-KR" altLang="en-US" sz="1814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48AA0F-E0F7-F796-C018-780BBCAAA4DF}"/>
              </a:ext>
            </a:extLst>
          </p:cNvPr>
          <p:cNvSpPr txBox="1"/>
          <p:nvPr/>
        </p:nvSpPr>
        <p:spPr>
          <a:xfrm>
            <a:off x="2124338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저장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0A8460-401F-8A8E-494B-CFB5031C490A}"/>
              </a:ext>
            </a:extLst>
          </p:cNvPr>
          <p:cNvSpPr txBox="1"/>
          <p:nvPr/>
        </p:nvSpPr>
        <p:spPr>
          <a:xfrm>
            <a:off x="5366811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 지정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AAA2A6-0999-7EFF-EE0C-F46E3D18E60F}"/>
              </a:ext>
            </a:extLst>
          </p:cNvPr>
          <p:cNvSpPr txBox="1"/>
          <p:nvPr/>
        </p:nvSpPr>
        <p:spPr>
          <a:xfrm>
            <a:off x="8781034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 완료 안내</a:t>
            </a:r>
            <a:endParaRPr lang="ko-KR" altLang="en-US" sz="148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4" descr="https://search.pstatic.net/sunny/?src=https%3A%2F%2Fi.pinimg.com%2Foriginals%2F9c%2F38%2Fae%2F9c38aed0e4f6dc2da96e72cdf225e14c.png&amp;type=sc960_832">
            <a:extLst>
              <a:ext uri="{FF2B5EF4-FFF2-40B4-BE49-F238E27FC236}">
                <a16:creationId xmlns:a16="http://schemas.microsoft.com/office/drawing/2014/main" id="{86D567EF-EF45-3B6A-78E5-4C2F7C18C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t="34863" r="65558" b="33887"/>
          <a:stretch/>
        </p:blipFill>
        <p:spPr bwMode="auto">
          <a:xfrm>
            <a:off x="2777892" y="301710"/>
            <a:ext cx="454753" cy="4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Object 9">
            <a:extLst>
              <a:ext uri="{FF2B5EF4-FFF2-40B4-BE49-F238E27FC236}">
                <a16:creationId xmlns:a16="http://schemas.microsoft.com/office/drawing/2014/main" id="{C5E5EBE3-D692-F1EE-6512-B32C49738C18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latin typeface="THELuxGoL" pitchFamily="34" charset="0"/>
              </a:rPr>
              <a:t>2. </a:t>
            </a:r>
            <a:r>
              <a:rPr lang="en-US" altLang="ko-KR" sz="1026" dirty="0" err="1">
                <a:latin typeface="THELuxGoL" pitchFamily="34" charset="0"/>
              </a:rPr>
              <a:t>Meterials</a:t>
            </a:r>
            <a:r>
              <a:rPr lang="en-US" altLang="ko-KR" sz="1026" dirty="0">
                <a:latin typeface="THELuxGoL" pitchFamily="34" charset="0"/>
              </a:rPr>
              <a:t> &amp; Methods - </a:t>
            </a:r>
            <a:r>
              <a:rPr lang="ko-KR" altLang="en-US" sz="1026" dirty="0">
                <a:latin typeface="THELuxGoL" pitchFamily="34" charset="0"/>
              </a:rPr>
              <a:t>메인 메뉴 및 기능</a:t>
            </a:r>
            <a:endParaRPr lang="en-US" sz="2051" dirty="0"/>
          </a:p>
        </p:txBody>
      </p:sp>
      <p:sp>
        <p:nvSpPr>
          <p:cNvPr id="96" name="슬라이드 번호 개체 틀 3">
            <a:extLst>
              <a:ext uri="{FF2B5EF4-FFF2-40B4-BE49-F238E27FC236}">
                <a16:creationId xmlns:a16="http://schemas.microsoft.com/office/drawing/2014/main" id="{D0D4F710-28A8-6A48-8D36-CFD778B4D38F}"/>
              </a:ext>
            </a:extLst>
          </p:cNvPr>
          <p:cNvSpPr txBox="1">
            <a:spLocks/>
          </p:cNvSpPr>
          <p:nvPr/>
        </p:nvSpPr>
        <p:spPr>
          <a:xfrm>
            <a:off x="8610600" y="1841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altLang="ko-KR" smtClean="0">
                <a:solidFill>
                  <a:schemeClr val="tx1"/>
                </a:solidFill>
              </a:rPr>
              <a:pPr/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43995773-9FA2-EA15-6F81-E6E66ECCAD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66" t="19973" r="52267" b="37834"/>
          <a:stretch/>
        </p:blipFill>
        <p:spPr>
          <a:xfrm>
            <a:off x="1009784" y="2161199"/>
            <a:ext cx="3233824" cy="4280866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C463E261-9BD2-2028-157F-4466A0E8D1CA}"/>
              </a:ext>
            </a:extLst>
          </p:cNvPr>
          <p:cNvSpPr/>
          <p:nvPr/>
        </p:nvSpPr>
        <p:spPr>
          <a:xfrm>
            <a:off x="1036055" y="3176254"/>
            <a:ext cx="988902" cy="230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BD631-9301-91E6-B961-FABDC503EE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488"/>
          <a:stretch/>
        </p:blipFill>
        <p:spPr>
          <a:xfrm>
            <a:off x="4462549" y="2156468"/>
            <a:ext cx="3233824" cy="42808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63EEF6-0A0C-092D-4858-74C2A504CADB}"/>
              </a:ext>
            </a:extLst>
          </p:cNvPr>
          <p:cNvSpPr/>
          <p:nvPr/>
        </p:nvSpPr>
        <p:spPr>
          <a:xfrm>
            <a:off x="5080000" y="4684946"/>
            <a:ext cx="1215882" cy="1392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9DBCE4-09D8-A0B1-1331-C1E28F0A4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5314" y="2156468"/>
            <a:ext cx="3233824" cy="42808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005BAA-1538-FD12-C9D3-86128FD5A9DA}"/>
              </a:ext>
            </a:extLst>
          </p:cNvPr>
          <p:cNvSpPr/>
          <p:nvPr/>
        </p:nvSpPr>
        <p:spPr>
          <a:xfrm>
            <a:off x="8991600" y="3840766"/>
            <a:ext cx="771236" cy="6665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</p:spTree>
    <p:extLst>
      <p:ext uri="{BB962C8B-B14F-4D97-AF65-F5344CB8AC3E}">
        <p14:creationId xmlns:p14="http://schemas.microsoft.com/office/powerpoint/2010/main" val="204887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923C7-5010-4C4F-A932-4BDA0B6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grpSp>
        <p:nvGrpSpPr>
          <p:cNvPr id="76" name="그룹 1002">
            <a:extLst>
              <a:ext uri="{FF2B5EF4-FFF2-40B4-BE49-F238E27FC236}">
                <a16:creationId xmlns:a16="http://schemas.microsoft.com/office/drawing/2014/main" id="{4325133D-801F-001A-CAE9-0AC2CFA8321D}"/>
              </a:ext>
            </a:extLst>
          </p:cNvPr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77" name="Object 7">
              <a:extLst>
                <a:ext uri="{FF2B5EF4-FFF2-40B4-BE49-F238E27FC236}">
                  <a16:creationId xmlns:a16="http://schemas.microsoft.com/office/drawing/2014/main" id="{668F9378-BCB6-46C0-59D2-A75FFA32E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0E6F84A8-EC5E-2F94-4115-7B47815C1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72" y="4802268"/>
            <a:ext cx="2487537" cy="1678831"/>
          </a:xfrm>
          <a:prstGeom prst="rect">
            <a:avLst/>
          </a:prstGeom>
        </p:spPr>
      </p:pic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F3EA788-396B-28EE-66A7-66CF11B0AF95}"/>
              </a:ext>
            </a:extLst>
          </p:cNvPr>
          <p:cNvGraphicFramePr>
            <a:graphicFrameLocks noGrp="1"/>
          </p:cNvGraphicFramePr>
          <p:nvPr/>
        </p:nvGraphicFramePr>
        <p:xfrm>
          <a:off x="903185" y="1186161"/>
          <a:ext cx="10364733" cy="5408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911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454911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454911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768772">
                <a:tc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4639986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81" name="그룹 1013">
            <a:extLst>
              <a:ext uri="{FF2B5EF4-FFF2-40B4-BE49-F238E27FC236}">
                <a16:creationId xmlns:a16="http://schemas.microsoft.com/office/drawing/2014/main" id="{BCD3B6AC-39DB-454A-6210-38ECEC0D50D1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82" name="Object 59">
              <a:extLst>
                <a:ext uri="{FF2B5EF4-FFF2-40B4-BE49-F238E27FC236}">
                  <a16:creationId xmlns:a16="http://schemas.microsoft.com/office/drawing/2014/main" id="{75DB9AB5-DE74-DE8F-495F-94F0DDC5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5E65FAAC-2A43-E464-266D-0F1CA8CB26C0}"/>
              </a:ext>
            </a:extLst>
          </p:cNvPr>
          <p:cNvSpPr txBox="1"/>
          <p:nvPr/>
        </p:nvSpPr>
        <p:spPr>
          <a:xfrm>
            <a:off x="2024956" y="409269"/>
            <a:ext cx="767636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C++</a:t>
            </a:r>
            <a:endParaRPr lang="ko-KR" altLang="en-US" sz="1814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48AA0F-E0F7-F796-C018-780BBCAAA4DF}"/>
              </a:ext>
            </a:extLst>
          </p:cNvPr>
          <p:cNvSpPr txBox="1"/>
          <p:nvPr/>
        </p:nvSpPr>
        <p:spPr>
          <a:xfrm>
            <a:off x="2124338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열기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0A8460-401F-8A8E-494B-CFB5031C490A}"/>
              </a:ext>
            </a:extLst>
          </p:cNvPr>
          <p:cNvSpPr txBox="1"/>
          <p:nvPr/>
        </p:nvSpPr>
        <p:spPr>
          <a:xfrm>
            <a:off x="5579250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AAA2A6-0999-7EFF-EE0C-F46E3D18E60F}"/>
              </a:ext>
            </a:extLst>
          </p:cNvPr>
          <p:cNvSpPr txBox="1"/>
          <p:nvPr/>
        </p:nvSpPr>
        <p:spPr>
          <a:xfrm>
            <a:off x="8688673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파일 출력</a:t>
            </a:r>
            <a:endParaRPr lang="ko-KR" altLang="en-US" sz="148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3" name="Picture 4" descr="https://search.pstatic.net/sunny/?src=https%3A%2F%2Fi.pinimg.com%2Foriginals%2F9c%2F38%2Fae%2F9c38aed0e4f6dc2da96e72cdf225e14c.png&amp;type=sc960_832">
            <a:extLst>
              <a:ext uri="{FF2B5EF4-FFF2-40B4-BE49-F238E27FC236}">
                <a16:creationId xmlns:a16="http://schemas.microsoft.com/office/drawing/2014/main" id="{86D567EF-EF45-3B6A-78E5-4C2F7C18C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t="34863" r="65558" b="33887"/>
          <a:stretch/>
        </p:blipFill>
        <p:spPr bwMode="auto">
          <a:xfrm>
            <a:off x="2777892" y="301710"/>
            <a:ext cx="454753" cy="4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Object 9">
            <a:extLst>
              <a:ext uri="{FF2B5EF4-FFF2-40B4-BE49-F238E27FC236}">
                <a16:creationId xmlns:a16="http://schemas.microsoft.com/office/drawing/2014/main" id="{C5E5EBE3-D692-F1EE-6512-B32C49738C18}"/>
              </a:ext>
            </a:extLst>
          </p:cNvPr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latin typeface="THELuxGoL" pitchFamily="34" charset="0"/>
              </a:rPr>
              <a:t>2. </a:t>
            </a:r>
            <a:r>
              <a:rPr lang="en-US" altLang="ko-KR" sz="1026" dirty="0" err="1">
                <a:latin typeface="THELuxGoL" pitchFamily="34" charset="0"/>
              </a:rPr>
              <a:t>Meterials</a:t>
            </a:r>
            <a:r>
              <a:rPr lang="en-US" altLang="ko-KR" sz="1026" dirty="0">
                <a:latin typeface="THELuxGoL" pitchFamily="34" charset="0"/>
              </a:rPr>
              <a:t> &amp; Methods - </a:t>
            </a:r>
            <a:r>
              <a:rPr lang="ko-KR" altLang="en-US" sz="1026" dirty="0">
                <a:latin typeface="THELuxGoL" pitchFamily="34" charset="0"/>
              </a:rPr>
              <a:t>메인 메뉴 및 기능</a:t>
            </a:r>
            <a:endParaRPr lang="en-US" sz="2051" dirty="0"/>
          </a:p>
        </p:txBody>
      </p:sp>
      <p:sp>
        <p:nvSpPr>
          <p:cNvPr id="96" name="슬라이드 번호 개체 틀 3">
            <a:extLst>
              <a:ext uri="{FF2B5EF4-FFF2-40B4-BE49-F238E27FC236}">
                <a16:creationId xmlns:a16="http://schemas.microsoft.com/office/drawing/2014/main" id="{D0D4F710-28A8-6A48-8D36-CFD778B4D38F}"/>
              </a:ext>
            </a:extLst>
          </p:cNvPr>
          <p:cNvSpPr txBox="1">
            <a:spLocks/>
          </p:cNvSpPr>
          <p:nvPr/>
        </p:nvSpPr>
        <p:spPr>
          <a:xfrm>
            <a:off x="8610600" y="1841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900" kern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altLang="ko-KR" smtClean="0">
                <a:solidFill>
                  <a:schemeClr val="tx1"/>
                </a:solidFill>
              </a:rPr>
              <a:pPr/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43995773-9FA2-EA15-6F81-E6E66ECCAD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66" t="19973" r="52267" b="37834"/>
          <a:stretch/>
        </p:blipFill>
        <p:spPr>
          <a:xfrm>
            <a:off x="1009784" y="2161199"/>
            <a:ext cx="3233824" cy="4280866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C463E261-9BD2-2028-157F-4466A0E8D1CA}"/>
              </a:ext>
            </a:extLst>
          </p:cNvPr>
          <p:cNvSpPr/>
          <p:nvPr/>
        </p:nvSpPr>
        <p:spPr>
          <a:xfrm>
            <a:off x="1111690" y="2771556"/>
            <a:ext cx="2961545" cy="230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FE242CEC-A69E-E047-073E-048C8E2C34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88" t="20671" r="43559" b="14960"/>
          <a:stretch/>
        </p:blipFill>
        <p:spPr>
          <a:xfrm>
            <a:off x="4462548" y="2161199"/>
            <a:ext cx="3237229" cy="428086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62E1CE2-1995-E24E-62F8-6EA4FB3EECEA}"/>
              </a:ext>
            </a:extLst>
          </p:cNvPr>
          <p:cNvSpPr/>
          <p:nvPr/>
        </p:nvSpPr>
        <p:spPr>
          <a:xfrm>
            <a:off x="4994403" y="5523345"/>
            <a:ext cx="1482860" cy="2151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E4CDC016-A831-CD51-3A67-E3D19B8D13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8717" y="2161199"/>
            <a:ext cx="3237229" cy="42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49664" y="2765000"/>
            <a:ext cx="362579" cy="115532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46C1FDA-8157-9FC3-092A-CBBDE929D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72" y="4802268"/>
            <a:ext cx="2487537" cy="1678831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03185" y="1186161"/>
          <a:ext cx="10364733" cy="5408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911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454911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454911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768772">
                <a:tc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918" marR="82918" marT="41459" marB="41459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4639986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82918" marR="82918" marT="41459" marB="41459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3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190028" y="784173"/>
            <a:ext cx="9798963" cy="88195"/>
            <a:chOff x="1140083" y="1172561"/>
            <a:chExt cx="8597398" cy="77379"/>
          </a:xfrm>
        </p:grpSpPr>
        <p:pic>
          <p:nvPicPr>
            <p:cNvPr id="33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201525" y="388680"/>
            <a:ext cx="2614233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14" b="1" dirty="0">
                <a:latin typeface="바탕" panose="02030600000101010101" pitchFamily="18" charset="-127"/>
                <a:ea typeface="바탕" panose="02030600000101010101" pitchFamily="18" charset="-127"/>
              </a:rPr>
              <a:t>Python - Windows</a:t>
            </a:r>
            <a:endParaRPr lang="ko-KR" altLang="en-US" sz="1814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67959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 처리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74116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기하학 처리</a:t>
            </a:r>
            <a:endParaRPr lang="ko-KR" altLang="en-US" sz="148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57771" y="1435734"/>
            <a:ext cx="3349778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8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48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영역 처리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" t="9696" r="78027" b="50420"/>
          <a:stretch/>
        </p:blipFill>
        <p:spPr>
          <a:xfrm>
            <a:off x="980620" y="1993151"/>
            <a:ext cx="3278314" cy="45452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1" t="9696" r="75505" b="44312"/>
          <a:stretch/>
        </p:blipFill>
        <p:spPr>
          <a:xfrm>
            <a:off x="4448065" y="1992290"/>
            <a:ext cx="3286674" cy="45461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" t="9696" r="75505" b="42947"/>
          <a:stretch/>
        </p:blipFill>
        <p:spPr>
          <a:xfrm>
            <a:off x="7948582" y="1977937"/>
            <a:ext cx="3191590" cy="454559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68212" y="2530725"/>
            <a:ext cx="1687466" cy="2085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28" name="직사각형 27"/>
          <p:cNvSpPr/>
          <p:nvPr/>
        </p:nvSpPr>
        <p:spPr>
          <a:xfrm>
            <a:off x="1368212" y="4672768"/>
            <a:ext cx="1687466" cy="69098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29" name="직사각형 28"/>
          <p:cNvSpPr/>
          <p:nvPr/>
        </p:nvSpPr>
        <p:spPr>
          <a:xfrm>
            <a:off x="5474116" y="2442546"/>
            <a:ext cx="1312866" cy="15392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30" name="직사각형 29"/>
          <p:cNvSpPr/>
          <p:nvPr/>
        </p:nvSpPr>
        <p:spPr>
          <a:xfrm>
            <a:off x="9550912" y="2442546"/>
            <a:ext cx="1258010" cy="11246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35" name="직사각형 34"/>
          <p:cNvSpPr/>
          <p:nvPr/>
        </p:nvSpPr>
        <p:spPr>
          <a:xfrm>
            <a:off x="9577138" y="3601747"/>
            <a:ext cx="1231784" cy="284032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8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2186725" y="5385550"/>
            <a:ext cx="1335315" cy="32008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4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8887681" y="6410805"/>
            <a:ext cx="1285116" cy="32008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148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경계선 검출</a:t>
            </a:r>
          </a:p>
        </p:txBody>
      </p:sp>
      <p:pic>
        <p:nvPicPr>
          <p:cNvPr id="41" name="Picture 4" descr="https://search.pstatic.net/sunny/?src=https%3A%2F%2Fi.pinimg.com%2Foriginals%2F9c%2F38%2Fae%2F9c38aed0e4f6dc2da96e72cdf225e14c.png&amp;type=sc960_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t="34863" r="65558" b="33887"/>
          <a:stretch/>
        </p:blipFill>
        <p:spPr bwMode="auto">
          <a:xfrm>
            <a:off x="3332073" y="329418"/>
            <a:ext cx="454753" cy="4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bject 5"/>
          <p:cNvSpPr txBox="1"/>
          <p:nvPr/>
        </p:nvSpPr>
        <p:spPr>
          <a:xfrm rot="-16200000">
            <a:off x="-468920" y="1324792"/>
            <a:ext cx="1988735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26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08 / 56</a:t>
            </a:r>
            <a:endParaRPr lang="en-US" sz="2051" dirty="0"/>
          </a:p>
        </p:txBody>
      </p:sp>
      <p:sp>
        <p:nvSpPr>
          <p:cNvPr id="31" name="Object 9"/>
          <p:cNvSpPr txBox="1"/>
          <p:nvPr/>
        </p:nvSpPr>
        <p:spPr>
          <a:xfrm rot="5400000">
            <a:off x="-1472208" y="4317208"/>
            <a:ext cx="3999521" cy="2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026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026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026" dirty="0">
                <a:solidFill>
                  <a:srgbClr val="494949"/>
                </a:solidFill>
                <a:latin typeface="THELuxGoL" pitchFamily="34" charset="0"/>
              </a:rPr>
              <a:t>메인 메뉴 및 기능</a:t>
            </a:r>
            <a:endParaRPr lang="en-US" sz="2051" dirty="0"/>
          </a:p>
        </p:txBody>
      </p:sp>
    </p:spTree>
    <p:extLst>
      <p:ext uri="{BB962C8B-B14F-4D97-AF65-F5344CB8AC3E}">
        <p14:creationId xmlns:p14="http://schemas.microsoft.com/office/powerpoint/2010/main" val="2261648407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미니멀한 영업 프레젠테이션</Template>
  <TotalTime>466</TotalTime>
  <Words>2332</Words>
  <Application>Microsoft Office PowerPoint</Application>
  <PresentationFormat>와이드스크린</PresentationFormat>
  <Paragraphs>514</Paragraphs>
  <Slides>61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1" baseType="lpstr">
      <vt:lpstr>Noto Sans CJK KR Regular</vt:lpstr>
      <vt:lpstr>THELuxGoB</vt:lpstr>
      <vt:lpstr>THELuxGoL</vt:lpstr>
      <vt:lpstr>맑은 고딕</vt:lpstr>
      <vt:lpstr>맑은 고딕 Semilight</vt:lpstr>
      <vt:lpstr>바탕</vt:lpstr>
      <vt:lpstr>바탕체</vt:lpstr>
      <vt:lpstr>Arial</vt:lpstr>
      <vt:lpstr>Wingdings</vt:lpstr>
      <vt:lpstr>모노라인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&lt;HSI 를 활용한 이미지 효과&gt;</vt:lpstr>
      <vt:lpstr>PowerPoint 프레젠테이션</vt:lpstr>
      <vt:lpstr>PowerPoint 프레젠테이션</vt:lpstr>
      <vt:lpstr>&lt;화소점 처리&gt;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&lt;히스토그램 처리&gt;</vt:lpstr>
      <vt:lpstr>PowerPoint 프레젠테이션</vt:lpstr>
      <vt:lpstr>PowerPoint 프레젠테이션</vt:lpstr>
      <vt:lpstr>PowerPoint 프레젠테이션</vt:lpstr>
      <vt:lpstr>PowerPoint 프레젠테이션</vt:lpstr>
      <vt:lpstr>&lt;기하학 처리&gt;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&lt;화소 영역 처리&gt;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&lt;경계선 검출&gt;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팀 소개 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iot</dc:creator>
  <cp:lastModifiedBy>iot</cp:lastModifiedBy>
  <cp:revision>39</cp:revision>
  <dcterms:created xsi:type="dcterms:W3CDTF">2024-04-03T00:10:23Z</dcterms:created>
  <dcterms:modified xsi:type="dcterms:W3CDTF">2024-04-03T07:56:28Z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